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Georgia Pro Italics" charset="1" panose="02040502050405090303"/>
      <p:regular r:id="rId31"/>
    </p:embeddedFont>
    <p:embeddedFont>
      <p:font typeface="Times New Roman Bold" charset="1" panose="02030802070405020303"/>
      <p:regular r:id="rId32"/>
    </p:embeddedFont>
    <p:embeddedFont>
      <p:font typeface="Glacial Indifference Bold" charset="1" panose="00000800000000000000"/>
      <p:regular r:id="rId33"/>
    </p:embeddedFont>
    <p:embeddedFont>
      <p:font typeface="Glacial Indifference" charset="1" panose="00000000000000000000"/>
      <p:regular r:id="rId34"/>
    </p:embeddedFont>
    <p:embeddedFont>
      <p:font typeface="Cormorant Garamond Bold Italics" charset="1" panose="00000800000000000000"/>
      <p:regular r:id="rId35"/>
    </p:embeddedFont>
    <p:embeddedFont>
      <p:font typeface="Canva Sans" charset="1" panose="020B0503030501040103"/>
      <p:regular r:id="rId36"/>
    </p:embeddedFont>
    <p:embeddedFont>
      <p:font typeface="Libre Baskerville" charset="1" panose="02000000000000000000"/>
      <p:regular r:id="rId37"/>
    </p:embeddedFont>
    <p:embeddedFont>
      <p:font typeface="Georgia Pro" charset="1" panose="02040502050405020303"/>
      <p:regular r:id="rId38"/>
    </p:embeddedFont>
    <p:embeddedFont>
      <p:font typeface="Public Sans" charset="1" panose="00000000000000000000"/>
      <p:regular r:id="rId39"/>
    </p:embeddedFont>
    <p:embeddedFont>
      <p:font typeface="Poppins" charset="1" panose="00000500000000000000"/>
      <p:regular r:id="rId40"/>
    </p:embeddedFont>
    <p:embeddedFont>
      <p:font typeface="Open Sans Extra Bold" charset="1" panose="020B0906030804020204"/>
      <p:regular r:id="rId41"/>
    </p:embeddedFont>
    <p:embeddedFont>
      <p:font typeface="Canva Sans Bold" charset="1" panose="020B0803030501040103"/>
      <p:regular r:id="rId42"/>
    </p:embeddedFont>
    <p:embeddedFont>
      <p:font typeface="Cormorant Garamond Bold" charset="1" panose="00000800000000000000"/>
      <p:regular r:id="rId43"/>
    </p:embeddedFont>
    <p:embeddedFont>
      <p:font typeface="Canva Sans Italics" charset="1" panose="020B0503030501040103"/>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2.png" Type="http://schemas.openxmlformats.org/officeDocument/2006/relationships/image"/><Relationship Id="rId7" Target="../media/image31.png" Type="http://schemas.openxmlformats.org/officeDocument/2006/relationships/image"/><Relationship Id="rId8"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jpeg" Type="http://schemas.openxmlformats.org/officeDocument/2006/relationships/image"/><Relationship Id="rId7"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5.png" Type="http://schemas.openxmlformats.org/officeDocument/2006/relationships/image"/><Relationship Id="rId7" Target="../media/image46.jpeg" Type="http://schemas.openxmlformats.org/officeDocument/2006/relationships/image"/><Relationship Id="rId8" Target="../media/image47.jpeg" Type="http://schemas.openxmlformats.org/officeDocument/2006/relationships/image"/><Relationship Id="rId9" Target="../media/image4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9.jpeg" Type="http://schemas.openxmlformats.org/officeDocument/2006/relationships/image"/><Relationship Id="rId7" Target="../media/image5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5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https://stackoverflow.com/questions/27229465/difference-between-marker-based-and-markerless-augmented-reality" TargetMode="External" Type="http://schemas.openxmlformats.org/officeDocument/2006/relationships/hyperlink"/></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true" flipV="false" rot="0">
            <a:off x="13819315" y="9525"/>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1017084"/>
            <a:ext cx="5681828" cy="4017454"/>
          </a:xfrm>
          <a:custGeom>
            <a:avLst/>
            <a:gdLst/>
            <a:ahLst/>
            <a:cxnLst/>
            <a:rect r="r" b="b" t="t" l="l"/>
            <a:pathLst>
              <a:path h="4017454" w="5681828">
                <a:moveTo>
                  <a:pt x="0" y="0"/>
                </a:moveTo>
                <a:lnTo>
                  <a:pt x="5681828" y="0"/>
                </a:lnTo>
                <a:lnTo>
                  <a:pt x="5681828" y="4017454"/>
                </a:lnTo>
                <a:lnTo>
                  <a:pt x="0" y="4017454"/>
                </a:lnTo>
                <a:lnTo>
                  <a:pt x="0" y="0"/>
                </a:lnTo>
                <a:close/>
              </a:path>
            </a:pathLst>
          </a:custGeom>
          <a:blipFill>
            <a:blip r:embed="rId7"/>
            <a:stretch>
              <a:fillRect l="0" t="0" r="0" b="0"/>
            </a:stretch>
          </a:blipFill>
        </p:spPr>
      </p:sp>
      <p:sp>
        <p:nvSpPr>
          <p:cNvPr name="TextBox 6" id="6"/>
          <p:cNvSpPr txBox="true"/>
          <p:nvPr/>
        </p:nvSpPr>
        <p:spPr>
          <a:xfrm rot="0">
            <a:off x="3645812" y="1838986"/>
            <a:ext cx="11436985" cy="1007066"/>
          </a:xfrm>
          <a:prstGeom prst="rect">
            <a:avLst/>
          </a:prstGeom>
        </p:spPr>
        <p:txBody>
          <a:bodyPr anchor="t" rtlCol="false" tIns="0" lIns="0" bIns="0" rIns="0">
            <a:spAutoFit/>
          </a:bodyPr>
          <a:lstStyle/>
          <a:p>
            <a:pPr algn="ctr">
              <a:lnSpc>
                <a:spcPts val="3843"/>
              </a:lnSpc>
            </a:pPr>
            <a:r>
              <a:rPr lang="en-US" sz="3843" i="true">
                <a:solidFill>
                  <a:srgbClr val="2D3880"/>
                </a:solidFill>
                <a:latin typeface="Georgia Pro Italics"/>
                <a:ea typeface="Georgia Pro Italics"/>
                <a:cs typeface="Georgia Pro Italics"/>
                <a:sym typeface="Georgia Pro Italics"/>
              </a:rPr>
              <a:t>B.Tech ECE Project-II (BECE498J) Review</a:t>
            </a:r>
          </a:p>
          <a:p>
            <a:pPr algn="l" marL="0" indent="0" lvl="0">
              <a:lnSpc>
                <a:spcPts val="3843"/>
              </a:lnSpc>
            </a:pPr>
          </a:p>
        </p:txBody>
      </p:sp>
      <p:sp>
        <p:nvSpPr>
          <p:cNvPr name="TextBox 7" id="7"/>
          <p:cNvSpPr txBox="true"/>
          <p:nvPr/>
        </p:nvSpPr>
        <p:spPr>
          <a:xfrm rot="0">
            <a:off x="1665746" y="2890718"/>
            <a:ext cx="14392674" cy="2093708"/>
          </a:xfrm>
          <a:prstGeom prst="rect">
            <a:avLst/>
          </a:prstGeom>
        </p:spPr>
        <p:txBody>
          <a:bodyPr anchor="t" rtlCol="false" tIns="0" lIns="0" bIns="0" rIns="0">
            <a:spAutoFit/>
          </a:bodyPr>
          <a:lstStyle/>
          <a:p>
            <a:pPr algn="ctr">
              <a:lnSpc>
                <a:spcPts val="7973"/>
              </a:lnSpc>
            </a:pPr>
            <a:r>
              <a:rPr lang="en-US" b="true" sz="5695">
                <a:solidFill>
                  <a:srgbClr val="2D3880"/>
                </a:solidFill>
                <a:latin typeface="Times New Roman Bold"/>
                <a:ea typeface="Times New Roman Bold"/>
                <a:cs typeface="Times New Roman Bold"/>
                <a:sym typeface="Times New Roman Bold"/>
              </a:rPr>
              <a:t>Augmented Reality-Based Water Level Monitoring System</a:t>
            </a:r>
          </a:p>
        </p:txBody>
      </p:sp>
      <p:sp>
        <p:nvSpPr>
          <p:cNvPr name="TextBox 8" id="8"/>
          <p:cNvSpPr txBox="true"/>
          <p:nvPr/>
        </p:nvSpPr>
        <p:spPr>
          <a:xfrm rot="0">
            <a:off x="7875594" y="5962751"/>
            <a:ext cx="6920984" cy="4180336"/>
          </a:xfrm>
          <a:prstGeom prst="rect">
            <a:avLst/>
          </a:prstGeom>
        </p:spPr>
        <p:txBody>
          <a:bodyPr anchor="t" rtlCol="false" tIns="0" lIns="0" bIns="0" rIns="0">
            <a:spAutoFit/>
          </a:bodyPr>
          <a:lstStyle/>
          <a:p>
            <a:pPr algn="ctr">
              <a:lnSpc>
                <a:spcPts val="4787"/>
              </a:lnSpc>
            </a:pPr>
            <a:r>
              <a:rPr lang="en-US" sz="3419" b="true">
                <a:solidFill>
                  <a:srgbClr val="000000"/>
                </a:solidFill>
                <a:latin typeface="Glacial Indifference Bold"/>
                <a:ea typeface="Glacial Indifference Bold"/>
                <a:cs typeface="Glacial Indifference Bold"/>
                <a:sym typeface="Glacial Indifference Bold"/>
              </a:rPr>
              <a:t>Faculty Guide:</a:t>
            </a:r>
          </a:p>
          <a:p>
            <a:pPr algn="ctr">
              <a:lnSpc>
                <a:spcPts val="4787"/>
              </a:lnSpc>
            </a:pPr>
            <a:r>
              <a:rPr lang="en-US" sz="3419" b="true">
                <a:solidFill>
                  <a:srgbClr val="2D3880"/>
                </a:solidFill>
                <a:latin typeface="Glacial Indifference Bold"/>
                <a:ea typeface="Glacial Indifference Bold"/>
                <a:cs typeface="Glacial Indifference Bold"/>
                <a:sym typeface="Glacial Indifference Bold"/>
              </a:rPr>
              <a:t>Dr.ROHITH MATHUR,</a:t>
            </a:r>
          </a:p>
          <a:p>
            <a:pPr algn="ctr">
              <a:lnSpc>
                <a:spcPts val="4787"/>
              </a:lnSpc>
            </a:pPr>
            <a:r>
              <a:rPr lang="en-US" sz="3419" b="true">
                <a:solidFill>
                  <a:srgbClr val="2D3880"/>
                </a:solidFill>
                <a:latin typeface="Glacial Indifference Bold"/>
                <a:ea typeface="Glacial Indifference Bold"/>
                <a:cs typeface="Glacial Indifference Bold"/>
                <a:sym typeface="Glacial Indifference Bold"/>
              </a:rPr>
              <a:t>Assistant Professor Sr. Grade 1,</a:t>
            </a:r>
          </a:p>
          <a:p>
            <a:pPr algn="ctr">
              <a:lnSpc>
                <a:spcPts val="4787"/>
              </a:lnSpc>
            </a:pPr>
            <a:r>
              <a:rPr lang="en-US" sz="3419" b="true">
                <a:solidFill>
                  <a:srgbClr val="2D3880"/>
                </a:solidFill>
                <a:latin typeface="Glacial Indifference Bold"/>
                <a:ea typeface="Glacial Indifference Bold"/>
                <a:cs typeface="Glacial Indifference Bold"/>
                <a:sym typeface="Glacial Indifference Bold"/>
              </a:rPr>
              <a:t>School of Electronics Engineering, </a:t>
            </a:r>
          </a:p>
          <a:p>
            <a:pPr algn="ctr">
              <a:lnSpc>
                <a:spcPts val="4787"/>
              </a:lnSpc>
            </a:pPr>
            <a:r>
              <a:rPr lang="en-US" sz="3419" b="true">
                <a:solidFill>
                  <a:srgbClr val="2D3880"/>
                </a:solidFill>
                <a:latin typeface="Glacial Indifference Bold"/>
                <a:ea typeface="Glacial Indifference Bold"/>
                <a:cs typeface="Glacial Indifference Bold"/>
                <a:sym typeface="Glacial Indifference Bold"/>
              </a:rPr>
              <a:t>Vellore Institute of Technology. </a:t>
            </a:r>
          </a:p>
          <a:p>
            <a:pPr algn="ctr">
              <a:lnSpc>
                <a:spcPts val="4787"/>
              </a:lnSpc>
            </a:pPr>
          </a:p>
          <a:p>
            <a:pPr algn="ctr">
              <a:lnSpc>
                <a:spcPts val="4787"/>
              </a:lnSpc>
              <a:spcBef>
                <a:spcPct val="0"/>
              </a:spcBef>
            </a:pPr>
          </a:p>
        </p:txBody>
      </p:sp>
      <p:sp>
        <p:nvSpPr>
          <p:cNvPr name="TextBox 9" id="9"/>
          <p:cNvSpPr txBox="true"/>
          <p:nvPr/>
        </p:nvSpPr>
        <p:spPr>
          <a:xfrm rot="0">
            <a:off x="1071750" y="5962751"/>
            <a:ext cx="5148124" cy="2656828"/>
          </a:xfrm>
          <a:prstGeom prst="rect">
            <a:avLst/>
          </a:prstGeom>
        </p:spPr>
        <p:txBody>
          <a:bodyPr anchor="t" rtlCol="false" tIns="0" lIns="0" bIns="0" rIns="0">
            <a:spAutoFit/>
          </a:bodyPr>
          <a:lstStyle/>
          <a:p>
            <a:pPr algn="ctr">
              <a:lnSpc>
                <a:spcPts val="4235"/>
              </a:lnSpc>
            </a:pPr>
            <a:r>
              <a:rPr lang="en-US" sz="3025" b="true">
                <a:solidFill>
                  <a:srgbClr val="000000"/>
                </a:solidFill>
                <a:latin typeface="Glacial Indifference Bold"/>
                <a:ea typeface="Glacial Indifference Bold"/>
                <a:cs typeface="Glacial Indifference Bold"/>
                <a:sym typeface="Glacial Indifference Bold"/>
              </a:rPr>
              <a:t>Team Members</a:t>
            </a:r>
          </a:p>
          <a:p>
            <a:pPr algn="l" marL="653199" indent="-326599" lvl="1">
              <a:lnSpc>
                <a:spcPts val="4235"/>
              </a:lnSpc>
              <a:buFont typeface="Arial"/>
              <a:buChar char="•"/>
            </a:pPr>
            <a:r>
              <a:rPr lang="en-US" b="true" sz="3025">
                <a:solidFill>
                  <a:srgbClr val="2D3880"/>
                </a:solidFill>
                <a:latin typeface="Glacial Indifference Bold"/>
                <a:ea typeface="Glacial Indifference Bold"/>
                <a:cs typeface="Glacial Indifference Bold"/>
                <a:sym typeface="Glacial Indifference Bold"/>
              </a:rPr>
              <a:t>GHitesh</a:t>
            </a:r>
            <a:r>
              <a:rPr lang="en-US" b="true" sz="3025">
                <a:solidFill>
                  <a:srgbClr val="2D3880"/>
                </a:solidFill>
                <a:latin typeface="Glacial Indifference Bold"/>
                <a:ea typeface="Glacial Indifference Bold"/>
                <a:cs typeface="Glacial Indifference Bold"/>
                <a:sym typeface="Glacial Indifference Bold"/>
              </a:rPr>
              <a:t> - 21BEC2087</a:t>
            </a:r>
          </a:p>
          <a:p>
            <a:pPr algn="l" marL="653199" indent="-326599" lvl="1">
              <a:lnSpc>
                <a:spcPts val="4235"/>
              </a:lnSpc>
              <a:buFont typeface="Arial"/>
              <a:buChar char="•"/>
            </a:pPr>
            <a:r>
              <a:rPr lang="en-US" b="true" sz="3025">
                <a:solidFill>
                  <a:srgbClr val="2D3880"/>
                </a:solidFill>
                <a:latin typeface="Glacial Indifference Bold"/>
                <a:ea typeface="Glacial Indifference Bold"/>
                <a:cs typeface="Glacial Indifference Bold"/>
                <a:sym typeface="Glacial Indifference Bold"/>
              </a:rPr>
              <a:t>Boga Vivek- 21BEC2159</a:t>
            </a:r>
          </a:p>
          <a:p>
            <a:pPr algn="l" marL="653199" indent="-326599" lvl="1">
              <a:lnSpc>
                <a:spcPts val="4235"/>
              </a:lnSpc>
              <a:buFont typeface="Arial"/>
              <a:buChar char="•"/>
            </a:pPr>
            <a:r>
              <a:rPr lang="en-US" b="true" sz="3025">
                <a:solidFill>
                  <a:srgbClr val="2D3880"/>
                </a:solidFill>
                <a:latin typeface="Glacial Indifference Bold"/>
                <a:ea typeface="Glacial Indifference Bold"/>
                <a:cs typeface="Glacial Indifference Bold"/>
                <a:sym typeface="Glacial Indifference Bold"/>
              </a:rPr>
              <a:t>Dhanush-21BEC2344</a:t>
            </a:r>
          </a:p>
          <a:p>
            <a:pPr algn="l">
              <a:lnSpc>
                <a:spcPts val="4235"/>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5640" y="2300460"/>
            <a:ext cx="17922360" cy="6675121"/>
          </a:xfrm>
          <a:prstGeom prst="rect">
            <a:avLst/>
          </a:prstGeom>
        </p:spPr>
        <p:txBody>
          <a:bodyPr anchor="t" rtlCol="false" tIns="0" lIns="0" bIns="0" rIns="0">
            <a:spAutoFit/>
          </a:bodyPr>
          <a:lstStyle/>
          <a:p>
            <a:pPr algn="just">
              <a:lnSpc>
                <a:spcPts val="3779"/>
              </a:lnSpc>
              <a:spcBef>
                <a:spcPct val="0"/>
              </a:spcBef>
            </a:pPr>
            <a:r>
              <a:rPr lang="en-US" sz="2699">
                <a:solidFill>
                  <a:srgbClr val="000000"/>
                </a:solidFill>
                <a:latin typeface="Poppins"/>
                <a:ea typeface="Poppins"/>
                <a:cs typeface="Poppins"/>
                <a:sym typeface="Poppins"/>
              </a:rPr>
              <a:t>The system architecture is designed to enable seamless sensing, wireless data transmission, and intuitive 3D visualization through AR:</a:t>
            </a:r>
          </a:p>
          <a:p>
            <a:pPr algn="just">
              <a:lnSpc>
                <a:spcPts val="3779"/>
              </a:lnSpc>
              <a:spcBef>
                <a:spcPct val="0"/>
              </a:spcBef>
            </a:pPr>
          </a:p>
          <a:p>
            <a:pPr algn="just" marL="582925" indent="-291463" lvl="1">
              <a:lnSpc>
                <a:spcPts val="3779"/>
              </a:lnSpc>
              <a:buFont typeface="Arial"/>
              <a:buChar char="•"/>
            </a:pPr>
            <a:r>
              <a:rPr lang="en-US" sz="2699">
                <a:solidFill>
                  <a:srgbClr val="000000"/>
                </a:solidFill>
                <a:latin typeface="Poppins"/>
                <a:ea typeface="Poppins"/>
                <a:cs typeface="Poppins"/>
                <a:sym typeface="Poppins"/>
              </a:rPr>
              <a:t>  Sensor Node (Transmitter):</a:t>
            </a:r>
          </a:p>
          <a:p>
            <a:pPr algn="just">
              <a:lnSpc>
                <a:spcPts val="3779"/>
              </a:lnSpc>
              <a:spcBef>
                <a:spcPct val="0"/>
              </a:spcBef>
            </a:pPr>
            <a:r>
              <a:rPr lang="en-US" sz="2699">
                <a:solidFill>
                  <a:srgbClr val="000000"/>
                </a:solidFill>
                <a:latin typeface="Poppins"/>
                <a:ea typeface="Poppins"/>
                <a:cs typeface="Poppins"/>
                <a:sym typeface="Poppins"/>
              </a:rPr>
              <a:t>                 </a:t>
            </a:r>
            <a:r>
              <a:rPr lang="en-US" sz="2699">
                <a:solidFill>
                  <a:srgbClr val="000000"/>
                </a:solidFill>
                <a:latin typeface="Poppins"/>
                <a:ea typeface="Poppins"/>
                <a:cs typeface="Poppins"/>
                <a:sym typeface="Poppins"/>
              </a:rPr>
              <a:t>Ultrasonic sensor detects real-time water levels.</a:t>
            </a:r>
          </a:p>
          <a:p>
            <a:pPr algn="just">
              <a:lnSpc>
                <a:spcPts val="3779"/>
              </a:lnSpc>
              <a:spcBef>
                <a:spcPct val="0"/>
              </a:spcBef>
            </a:pPr>
            <a:r>
              <a:rPr lang="en-US" sz="2699">
                <a:solidFill>
                  <a:srgbClr val="000000"/>
                </a:solidFill>
                <a:latin typeface="Poppins"/>
                <a:ea typeface="Poppins"/>
                <a:cs typeface="Poppins"/>
                <a:sym typeface="Poppins"/>
              </a:rPr>
              <a:t>                 ESP8266 microcontroller processes sensor data.</a:t>
            </a:r>
          </a:p>
          <a:p>
            <a:pPr algn="just">
              <a:lnSpc>
                <a:spcPts val="3779"/>
              </a:lnSpc>
              <a:spcBef>
                <a:spcPct val="0"/>
              </a:spcBef>
            </a:pPr>
          </a:p>
          <a:p>
            <a:pPr algn="just" marL="582925" indent="-291463" lvl="1">
              <a:lnSpc>
                <a:spcPts val="3779"/>
              </a:lnSpc>
              <a:buFont typeface="Arial"/>
              <a:buChar char="•"/>
            </a:pPr>
            <a:r>
              <a:rPr lang="en-US" sz="2699">
                <a:solidFill>
                  <a:srgbClr val="000000"/>
                </a:solidFill>
                <a:latin typeface="Poppins"/>
                <a:ea typeface="Poppins"/>
                <a:cs typeface="Poppins"/>
                <a:sym typeface="Poppins"/>
              </a:rPr>
              <a:t>     Central Node (Receiver):</a:t>
            </a:r>
          </a:p>
          <a:p>
            <a:pPr algn="just">
              <a:lnSpc>
                <a:spcPts val="3779"/>
              </a:lnSpc>
              <a:spcBef>
                <a:spcPct val="0"/>
              </a:spcBef>
            </a:pPr>
            <a:r>
              <a:rPr lang="en-US" sz="2699">
                <a:solidFill>
                  <a:srgbClr val="000000"/>
                </a:solidFill>
                <a:latin typeface="Poppins"/>
                <a:ea typeface="Poppins"/>
                <a:cs typeface="Poppins"/>
                <a:sym typeface="Poppins"/>
              </a:rPr>
              <a:t>                Another ESP8266 module receives and forwards the data.</a:t>
            </a:r>
          </a:p>
          <a:p>
            <a:pPr algn="just">
              <a:lnSpc>
                <a:spcPts val="3779"/>
              </a:lnSpc>
              <a:spcBef>
                <a:spcPct val="0"/>
              </a:spcBef>
            </a:pPr>
            <a:r>
              <a:rPr lang="en-US" sz="2699">
                <a:solidFill>
                  <a:srgbClr val="000000"/>
                </a:solidFill>
                <a:latin typeface="Poppins"/>
                <a:ea typeface="Poppins"/>
                <a:cs typeface="Poppins"/>
                <a:sym typeface="Poppins"/>
              </a:rPr>
              <a:t>                Firebase Cloud is used for data storage and access.</a:t>
            </a:r>
          </a:p>
          <a:p>
            <a:pPr algn="just">
              <a:lnSpc>
                <a:spcPts val="3779"/>
              </a:lnSpc>
              <a:spcBef>
                <a:spcPct val="0"/>
              </a:spcBef>
            </a:pPr>
          </a:p>
          <a:p>
            <a:pPr algn="just" marL="582925" indent="-291463" lvl="1">
              <a:lnSpc>
                <a:spcPts val="3779"/>
              </a:lnSpc>
              <a:buFont typeface="Arial"/>
              <a:buChar char="•"/>
            </a:pPr>
            <a:r>
              <a:rPr lang="en-US" sz="2699">
                <a:solidFill>
                  <a:srgbClr val="000000"/>
                </a:solidFill>
                <a:latin typeface="Poppins"/>
                <a:ea typeface="Poppins"/>
                <a:cs typeface="Poppins"/>
                <a:sym typeface="Poppins"/>
              </a:rPr>
              <a:t>   AR Visualization Module:</a:t>
            </a:r>
          </a:p>
          <a:p>
            <a:pPr algn="just">
              <a:lnSpc>
                <a:spcPts val="3779"/>
              </a:lnSpc>
              <a:spcBef>
                <a:spcPct val="0"/>
              </a:spcBef>
            </a:pPr>
            <a:r>
              <a:rPr lang="en-US" sz="2699">
                <a:solidFill>
                  <a:srgbClr val="000000"/>
                </a:solidFill>
                <a:latin typeface="Poppins"/>
                <a:ea typeface="Poppins"/>
                <a:cs typeface="Poppins"/>
                <a:sym typeface="Poppins"/>
              </a:rPr>
              <a:t>               Unity engine with Vuforia SDK fetches live</a:t>
            </a:r>
            <a:r>
              <a:rPr lang="en-US" sz="2699">
                <a:solidFill>
                  <a:srgbClr val="000000"/>
                </a:solidFill>
                <a:latin typeface="Poppins"/>
                <a:ea typeface="Poppins"/>
                <a:cs typeface="Poppins"/>
                <a:sym typeface="Poppins"/>
              </a:rPr>
              <a:t> data from Firebase.</a:t>
            </a:r>
          </a:p>
          <a:p>
            <a:pPr algn="just">
              <a:lnSpc>
                <a:spcPts val="3779"/>
              </a:lnSpc>
              <a:spcBef>
                <a:spcPct val="0"/>
              </a:spcBef>
            </a:pPr>
            <a:r>
              <a:rPr lang="en-US" sz="2699">
                <a:solidFill>
                  <a:srgbClr val="000000"/>
                </a:solidFill>
                <a:latin typeface="Poppins"/>
                <a:ea typeface="Poppins"/>
                <a:cs typeface="Poppins"/>
                <a:sym typeface="Poppins"/>
              </a:rPr>
              <a:t>               Water levels are displayed in an interactive 3D tank model using mobile AR.</a:t>
            </a:r>
          </a:p>
        </p:txBody>
      </p:sp>
      <p:sp>
        <p:nvSpPr>
          <p:cNvPr name="Freeform 3" id="3"/>
          <p:cNvSpPr/>
          <p:nvPr/>
        </p:nvSpPr>
        <p:spPr>
          <a:xfrm flipH="false" flipV="false" rot="0">
            <a:off x="7688999" y="182820"/>
            <a:ext cx="2401696" cy="2056725"/>
          </a:xfrm>
          <a:custGeom>
            <a:avLst/>
            <a:gdLst/>
            <a:ahLst/>
            <a:cxnLst/>
            <a:rect r="r" b="b" t="t" l="l"/>
            <a:pathLst>
              <a:path h="2056725" w="2401696">
                <a:moveTo>
                  <a:pt x="0" y="0"/>
                </a:moveTo>
                <a:lnTo>
                  <a:pt x="2401696" y="0"/>
                </a:lnTo>
                <a:lnTo>
                  <a:pt x="2401696" y="2056725"/>
                </a:lnTo>
                <a:lnTo>
                  <a:pt x="0" y="2056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75247" y="3856845"/>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9479" y="1745252"/>
            <a:ext cx="11825198" cy="8900160"/>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ESP8266 NodeMCU Pinout Description</a:t>
            </a:r>
          </a:p>
          <a:p>
            <a:pPr algn="l">
              <a:lnSpc>
                <a:spcPts val="2940"/>
              </a:lnSpc>
            </a:pPr>
            <a:r>
              <a:rPr lang="en-US" sz="2100">
                <a:solidFill>
                  <a:srgbClr val="000000"/>
                </a:solidFill>
                <a:latin typeface="Canva Sans"/>
                <a:ea typeface="Canva Sans"/>
                <a:cs typeface="Canva Sans"/>
                <a:sym typeface="Canva Sans"/>
              </a:rPr>
              <a:t>The ESP8266 NodeMCU is a popular microcontroller for IoT applications. It operates at 3.3V logic level, so care must be taken when connecting 5V sensors.</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Vin → Used for power input (5V).</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3.3V → Supplies power to 3.3V sensors.</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GND → Ground connection for all components.</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D0 (GPIO16) → Can be used for deep sleep wake-up functions.</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D1 (GPIO5) &amp; D2 (GPIO4) → Typically used for I2C communication (SCL &amp; SDA).</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D3 (GPIO0) &amp; D4 (GPIO2) → General-purpose digital I/O, D4 is also connected to the built-in LED.</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D5 (GPIO14) &amp; D6 (GPIO12) → Suitable for ultrasonic sensor connections (TRIG &amp; ECHO).</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D7 (GPIO13) &amp; D8 (GPIO15) → General-purpose I/O pins.</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A0 → Analog input pin (0-3.3V), used for sensors like capacitive water level sensors</a:t>
            </a:r>
          </a:p>
          <a:p>
            <a:pPr algn="l">
              <a:lnSpc>
                <a:spcPts val="2940"/>
              </a:lnSpc>
            </a:pPr>
          </a:p>
          <a:p>
            <a:pPr algn="l">
              <a:lnSpc>
                <a:spcPts val="2940"/>
              </a:lnSpc>
            </a:pPr>
          </a:p>
          <a:p>
            <a:pPr algn="l">
              <a:lnSpc>
                <a:spcPts val="2940"/>
              </a:lnSpc>
            </a:pPr>
            <a:r>
              <a:rPr lang="en-US" sz="2100" b="true">
                <a:solidFill>
                  <a:srgbClr val="000000"/>
                </a:solidFill>
                <a:latin typeface="Canva Sans Bold"/>
                <a:ea typeface="Canva Sans Bold"/>
                <a:cs typeface="Canva Sans Bold"/>
                <a:sym typeface="Canva Sans Bold"/>
              </a:rPr>
              <a:t>Ultrasonic Sensor (HC-SR04) Pin Configuration</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VCC → Connect to 5V (ESP8266 Vin).</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GND → Connect to Ground (ESP8266 GND).</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TRIG → Connect to any GPIO pin (e.g., D5) to trigger ultrasonic pulses.</a:t>
            </a:r>
          </a:p>
          <a:p>
            <a:pPr algn="l" marL="453390" indent="-226695" lvl="1">
              <a:lnSpc>
                <a:spcPts val="2940"/>
              </a:lnSpc>
              <a:buFont typeface="Arial"/>
              <a:buChar char="•"/>
            </a:pPr>
            <a:r>
              <a:rPr lang="en-US" sz="2100">
                <a:solidFill>
                  <a:srgbClr val="000000"/>
                </a:solidFill>
                <a:latin typeface="Canva Sans"/>
                <a:ea typeface="Canva Sans"/>
                <a:cs typeface="Canva Sans"/>
                <a:sym typeface="Canva Sans"/>
              </a:rPr>
              <a:t>ECHO → Connect to any GPIO pin (e.g., D6) to receive the reflected pulse (use a voltage divider as ESP8266 operates at 3.3V).</a:t>
            </a:r>
          </a:p>
          <a:p>
            <a:pPr algn="l">
              <a:lnSpc>
                <a:spcPts val="2940"/>
              </a:lnSpc>
            </a:pPr>
          </a:p>
          <a:p>
            <a:pPr algn="l">
              <a:lnSpc>
                <a:spcPts val="2940"/>
              </a:lnSpc>
            </a:pPr>
          </a:p>
          <a:p>
            <a:pPr algn="l">
              <a:lnSpc>
                <a:spcPts val="2940"/>
              </a:lnSpc>
              <a:spcBef>
                <a:spcPct val="0"/>
              </a:spcBef>
            </a:pPr>
          </a:p>
        </p:txBody>
      </p:sp>
      <p:sp>
        <p:nvSpPr>
          <p:cNvPr name="Freeform 3" id="3"/>
          <p:cNvSpPr/>
          <p:nvPr/>
        </p:nvSpPr>
        <p:spPr>
          <a:xfrm flipH="false" flipV="false" rot="0">
            <a:off x="12671124" y="7610703"/>
            <a:ext cx="3765486" cy="2127500"/>
          </a:xfrm>
          <a:custGeom>
            <a:avLst/>
            <a:gdLst/>
            <a:ahLst/>
            <a:cxnLst/>
            <a:rect r="r" b="b" t="t" l="l"/>
            <a:pathLst>
              <a:path h="2127500" w="3765486">
                <a:moveTo>
                  <a:pt x="0" y="0"/>
                </a:moveTo>
                <a:lnTo>
                  <a:pt x="3765486" y="0"/>
                </a:lnTo>
                <a:lnTo>
                  <a:pt x="3765486" y="2127500"/>
                </a:lnTo>
                <a:lnTo>
                  <a:pt x="0" y="2127500"/>
                </a:lnTo>
                <a:lnTo>
                  <a:pt x="0" y="0"/>
                </a:lnTo>
                <a:close/>
              </a:path>
            </a:pathLst>
          </a:custGeom>
          <a:blipFill>
            <a:blip r:embed="rId2"/>
            <a:stretch>
              <a:fillRect l="0" t="0" r="0" b="0"/>
            </a:stretch>
          </a:blipFill>
        </p:spPr>
      </p:sp>
      <p:sp>
        <p:nvSpPr>
          <p:cNvPr name="Freeform 4" id="4"/>
          <p:cNvSpPr/>
          <p:nvPr/>
        </p:nvSpPr>
        <p:spPr>
          <a:xfrm flipH="false" flipV="false" rot="0">
            <a:off x="12836982" y="617398"/>
            <a:ext cx="3599628" cy="6300514"/>
          </a:xfrm>
          <a:custGeom>
            <a:avLst/>
            <a:gdLst/>
            <a:ahLst/>
            <a:cxnLst/>
            <a:rect r="r" b="b" t="t" l="l"/>
            <a:pathLst>
              <a:path h="6300514" w="3599628">
                <a:moveTo>
                  <a:pt x="0" y="0"/>
                </a:moveTo>
                <a:lnTo>
                  <a:pt x="3599628" y="0"/>
                </a:lnTo>
                <a:lnTo>
                  <a:pt x="3599628" y="6300513"/>
                </a:lnTo>
                <a:lnTo>
                  <a:pt x="0" y="6300513"/>
                </a:lnTo>
                <a:lnTo>
                  <a:pt x="0" y="0"/>
                </a:lnTo>
                <a:close/>
              </a:path>
            </a:pathLst>
          </a:custGeom>
          <a:blipFill>
            <a:blip r:embed="rId3"/>
            <a:stretch>
              <a:fillRect l="0" t="-895" r="0" b="0"/>
            </a:stretch>
          </a:blipFill>
        </p:spPr>
      </p:sp>
      <p:sp>
        <p:nvSpPr>
          <p:cNvPr name="TextBox 5" id="5"/>
          <p:cNvSpPr txBox="true"/>
          <p:nvPr/>
        </p:nvSpPr>
        <p:spPr>
          <a:xfrm rot="0">
            <a:off x="-90479" y="541198"/>
            <a:ext cx="11174760" cy="671413"/>
          </a:xfrm>
          <a:prstGeom prst="rect">
            <a:avLst/>
          </a:prstGeom>
        </p:spPr>
        <p:txBody>
          <a:bodyPr anchor="t" rtlCol="false" tIns="0" lIns="0" bIns="0" rIns="0">
            <a:spAutoFit/>
          </a:bodyPr>
          <a:lstStyle/>
          <a:p>
            <a:pPr algn="ctr">
              <a:lnSpc>
                <a:spcPts val="5485"/>
              </a:lnSpc>
              <a:spcBef>
                <a:spcPct val="0"/>
              </a:spcBef>
            </a:pPr>
            <a:r>
              <a:rPr lang="en-US" sz="3918">
                <a:solidFill>
                  <a:srgbClr val="2D3880"/>
                </a:solidFill>
                <a:latin typeface="Libre Baskerville"/>
                <a:ea typeface="Libre Baskerville"/>
                <a:cs typeface="Libre Baskerville"/>
                <a:sym typeface="Libre Baskerville"/>
              </a:rPr>
              <a:t>Analytical and Theorical Description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635297" y="-3175836"/>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grpSp>
        <p:nvGrpSpPr>
          <p:cNvPr name="Group 3" id="3"/>
          <p:cNvGrpSpPr/>
          <p:nvPr/>
        </p:nvGrpSpPr>
        <p:grpSpPr>
          <a:xfrm rot="0">
            <a:off x="14788236" y="7667323"/>
            <a:ext cx="1578921" cy="157892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980274" y="515924"/>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0" y="1476955"/>
            <a:ext cx="13645495" cy="10460502"/>
          </a:xfrm>
          <a:prstGeom prst="rect">
            <a:avLst/>
          </a:prstGeom>
        </p:spPr>
        <p:txBody>
          <a:bodyPr anchor="t" rtlCol="false" tIns="0" lIns="0" bIns="0" rIns="0">
            <a:spAutoFit/>
          </a:bodyPr>
          <a:lstStyle/>
          <a:p>
            <a:pPr algn="l" marL="543351" indent="-271675" lvl="1">
              <a:lnSpc>
                <a:spcPts val="4353"/>
              </a:lnSpc>
              <a:buFont typeface="Arial"/>
              <a:buChar char="•"/>
            </a:pPr>
            <a:r>
              <a:rPr lang="en-US" sz="2516">
                <a:solidFill>
                  <a:srgbClr val="000000"/>
                </a:solidFill>
                <a:latin typeface="Canva Sans"/>
                <a:ea typeface="Canva Sans"/>
                <a:cs typeface="Canva Sans"/>
                <a:sym typeface="Canva Sans"/>
              </a:rPr>
              <a:t>Augmented Reality (AR) is a technology that overlays digital information onto the real world using a camera-enabled</a:t>
            </a:r>
            <a:r>
              <a:rPr lang="en-US" sz="2516">
                <a:solidFill>
                  <a:srgbClr val="000000"/>
                </a:solidFill>
                <a:latin typeface="Canva Sans"/>
                <a:ea typeface="Canva Sans"/>
                <a:cs typeface="Canva Sans"/>
                <a:sym typeface="Canva Sans"/>
              </a:rPr>
              <a:t> device such as a smartphone or AR headset.</a:t>
            </a:r>
          </a:p>
          <a:p>
            <a:pPr algn="l" marL="543351" indent="-271675" lvl="1">
              <a:lnSpc>
                <a:spcPts val="4353"/>
              </a:lnSpc>
              <a:buFont typeface="Arial"/>
              <a:buChar char="•"/>
            </a:pPr>
            <a:r>
              <a:rPr lang="en-US" sz="2516">
                <a:solidFill>
                  <a:srgbClr val="000000"/>
                </a:solidFill>
                <a:latin typeface="Canva Sans"/>
                <a:ea typeface="Canva Sans"/>
                <a:cs typeface="Canva Sans"/>
                <a:sym typeface="Canva Sans"/>
              </a:rPr>
              <a:t>Un</a:t>
            </a:r>
            <a:r>
              <a:rPr lang="en-US" sz="2516">
                <a:solidFill>
                  <a:srgbClr val="000000"/>
                </a:solidFill>
                <a:latin typeface="Canva Sans"/>
                <a:ea typeface="Canva Sans"/>
                <a:cs typeface="Canva Sans"/>
                <a:sym typeface="Canva Sans"/>
              </a:rPr>
              <a:t>like Virtual Reality (VR), which creates a completely virtual environment, AR enhances real-world objects by adding interactive visuals and data.</a:t>
            </a:r>
          </a:p>
          <a:p>
            <a:pPr algn="l" marL="543351" indent="-271675" lvl="1">
              <a:lnSpc>
                <a:spcPts val="4353"/>
              </a:lnSpc>
              <a:buFont typeface="Arial"/>
              <a:buChar char="•"/>
            </a:pPr>
            <a:r>
              <a:rPr lang="en-US" sz="2516">
                <a:solidFill>
                  <a:srgbClr val="000000"/>
                </a:solidFill>
                <a:latin typeface="Canva Sans"/>
                <a:ea typeface="Canva Sans"/>
                <a:cs typeface="Canva Sans"/>
                <a:sym typeface="Canva Sans"/>
              </a:rPr>
              <a:t>AR operates based on three core components:</a:t>
            </a:r>
          </a:p>
          <a:p>
            <a:pPr algn="l" marL="543351" indent="-271675" lvl="1">
              <a:lnSpc>
                <a:spcPts val="4353"/>
              </a:lnSpc>
              <a:buFont typeface="Arial"/>
              <a:buChar char="•"/>
            </a:pPr>
            <a:r>
              <a:rPr lang="en-US" sz="2516">
                <a:solidFill>
                  <a:srgbClr val="000000"/>
                </a:solidFill>
                <a:latin typeface="Canva Sans"/>
                <a:ea typeface="Canva Sans"/>
                <a:cs typeface="Canva Sans"/>
                <a:sym typeface="Canva Sans"/>
              </a:rPr>
              <a:t>🔹 Hardware – Devices such as smartphones, AR glasses, or tablets that capture real-world visuals and overlay digital content.</a:t>
            </a:r>
          </a:p>
          <a:p>
            <a:pPr algn="l" marL="543351" indent="-271675" lvl="1">
              <a:lnSpc>
                <a:spcPts val="4353"/>
              </a:lnSpc>
              <a:buFont typeface="Arial"/>
              <a:buChar char="•"/>
            </a:pPr>
            <a:r>
              <a:rPr lang="en-US" sz="2516">
                <a:solidFill>
                  <a:srgbClr val="000000"/>
                </a:solidFill>
                <a:latin typeface="Canva Sans"/>
                <a:ea typeface="Canva Sans"/>
                <a:cs typeface="Canva Sans"/>
                <a:sym typeface="Canva Sans"/>
              </a:rPr>
              <a:t>🔹 Software – AR applications process real-time data and integrate virtual elements with real-world objects.</a:t>
            </a:r>
          </a:p>
          <a:p>
            <a:pPr algn="l" marL="543351" indent="-271675" lvl="1">
              <a:lnSpc>
                <a:spcPts val="4353"/>
              </a:lnSpc>
              <a:buFont typeface="Arial"/>
              <a:buChar char="•"/>
            </a:pPr>
            <a:r>
              <a:rPr lang="en-US" sz="2516">
                <a:solidFill>
                  <a:srgbClr val="000000"/>
                </a:solidFill>
                <a:latin typeface="Canva Sans"/>
                <a:ea typeface="Canva Sans"/>
                <a:cs typeface="Canva Sans"/>
                <a:sym typeface="Canva Sans"/>
              </a:rPr>
              <a:t>🔹 Algorithms &amp; Sensors – AR systems use cameras, GPS, accelerometers, gyroscopes, and depth sensors to detect real-world objects and place virtual elements accurately.</a:t>
            </a:r>
          </a:p>
          <a:p>
            <a:pPr algn="l" marL="543351" indent="-271675" lvl="1">
              <a:lnSpc>
                <a:spcPts val="4353"/>
              </a:lnSpc>
              <a:buFont typeface="Arial"/>
              <a:buChar char="•"/>
            </a:pPr>
            <a:r>
              <a:rPr lang="en-US" sz="2516">
                <a:solidFill>
                  <a:srgbClr val="000000"/>
                </a:solidFill>
                <a:latin typeface="Canva Sans"/>
                <a:ea typeface="Canva Sans"/>
                <a:cs typeface="Canva Sans"/>
                <a:sym typeface="Canva Sans"/>
              </a:rPr>
              <a:t>The process follows these steps:</a:t>
            </a:r>
          </a:p>
          <a:p>
            <a:pPr algn="l" marL="543351" indent="-271675" lvl="1">
              <a:lnSpc>
                <a:spcPts val="4353"/>
              </a:lnSpc>
              <a:buFont typeface="Arial"/>
              <a:buChar char="•"/>
            </a:pPr>
            <a:r>
              <a:rPr lang="en-US" sz="2516">
                <a:solidFill>
                  <a:srgbClr val="000000"/>
                </a:solidFill>
                <a:latin typeface="Canva Sans"/>
                <a:ea typeface="Canva Sans"/>
                <a:cs typeface="Canva Sans"/>
                <a:sym typeface="Canva Sans"/>
              </a:rPr>
              <a:t>Tracking &amp; Recognition – The AR system scans the physical environment using the camera and identifies objects or markers (QR codes, predefined surfaces, or real-world objects).</a:t>
            </a:r>
          </a:p>
          <a:p>
            <a:pPr algn="l">
              <a:lnSpc>
                <a:spcPts val="4353"/>
              </a:lnSpc>
            </a:pPr>
          </a:p>
          <a:p>
            <a:pPr algn="l">
              <a:lnSpc>
                <a:spcPts val="4353"/>
              </a:lnSpc>
            </a:pPr>
          </a:p>
          <a:p>
            <a:pPr algn="l">
              <a:lnSpc>
                <a:spcPts val="4353"/>
              </a:lnSpc>
            </a:pPr>
          </a:p>
        </p:txBody>
      </p:sp>
      <p:sp>
        <p:nvSpPr>
          <p:cNvPr name="TextBox 10" id="10"/>
          <p:cNvSpPr txBox="true"/>
          <p:nvPr/>
        </p:nvSpPr>
        <p:spPr>
          <a:xfrm rot="0">
            <a:off x="-3731411" y="585244"/>
            <a:ext cx="14161283" cy="548246"/>
          </a:xfrm>
          <a:prstGeom prst="rect">
            <a:avLst/>
          </a:prstGeom>
        </p:spPr>
        <p:txBody>
          <a:bodyPr anchor="t" rtlCol="false" tIns="0" lIns="0" bIns="0" rIns="0">
            <a:spAutoFit/>
          </a:bodyPr>
          <a:lstStyle/>
          <a:p>
            <a:pPr algn="ctr">
              <a:lnSpc>
                <a:spcPts val="4431"/>
              </a:lnSpc>
              <a:spcBef>
                <a:spcPct val="0"/>
              </a:spcBef>
            </a:pPr>
            <a:r>
              <a:rPr lang="en-US" sz="3165">
                <a:solidFill>
                  <a:srgbClr val="2D3880"/>
                </a:solidFill>
                <a:latin typeface="Libre Baskerville"/>
                <a:ea typeface="Libre Baskerville"/>
                <a:cs typeface="Libre Baskerville"/>
                <a:sym typeface="Libre Baskerville"/>
              </a:rPr>
              <a:t>Augmented Reality (AR)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625772" y="-3175836"/>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grpSp>
        <p:nvGrpSpPr>
          <p:cNvPr name="Group 3" id="3"/>
          <p:cNvGrpSpPr/>
          <p:nvPr/>
        </p:nvGrpSpPr>
        <p:grpSpPr>
          <a:xfrm rot="0">
            <a:off x="14778711" y="7667323"/>
            <a:ext cx="1578921" cy="157892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0" y="-142875"/>
            <a:ext cx="13659746" cy="8791153"/>
          </a:xfrm>
          <a:prstGeom prst="rect">
            <a:avLst/>
          </a:prstGeom>
        </p:spPr>
        <p:txBody>
          <a:bodyPr anchor="t" rtlCol="false" tIns="0" lIns="0" bIns="0" rIns="0">
            <a:spAutoFit/>
          </a:bodyPr>
          <a:lstStyle/>
          <a:p>
            <a:pPr algn="l">
              <a:lnSpc>
                <a:spcPts val="4412"/>
              </a:lnSpc>
            </a:pPr>
          </a:p>
          <a:p>
            <a:pPr algn="l" marL="523495" indent="-261748" lvl="1">
              <a:lnSpc>
                <a:spcPts val="4412"/>
              </a:lnSpc>
              <a:buFont typeface="Arial"/>
              <a:buChar char="•"/>
            </a:pPr>
            <a:r>
              <a:rPr lang="en-US" sz="2424">
                <a:solidFill>
                  <a:srgbClr val="000000"/>
                </a:solidFill>
                <a:latin typeface="Canva Sans"/>
                <a:ea typeface="Canva Sans"/>
                <a:cs typeface="Canva Sans"/>
                <a:sym typeface="Canva Sans"/>
              </a:rPr>
              <a:t>Data Processing – The AR software computes spatial positioning and aligns virtual content with the real-world view.</a:t>
            </a:r>
          </a:p>
          <a:p>
            <a:pPr algn="l" marL="523495" indent="-261748" lvl="1">
              <a:lnSpc>
                <a:spcPts val="4412"/>
              </a:lnSpc>
              <a:buFont typeface="Arial"/>
              <a:buChar char="•"/>
            </a:pPr>
            <a:r>
              <a:rPr lang="en-US" sz="2424">
                <a:solidFill>
                  <a:srgbClr val="000000"/>
                </a:solidFill>
                <a:latin typeface="Canva Sans"/>
                <a:ea typeface="Canva Sans"/>
                <a:cs typeface="Canva Sans"/>
                <a:sym typeface="Canva Sans"/>
              </a:rPr>
              <a:t>Rendering &amp; Display – The digital overlay (3D models, animations, data visualizations, etc.) is projected onto the user’s screen in real-time.</a:t>
            </a:r>
          </a:p>
          <a:p>
            <a:pPr algn="l" marL="523495" indent="-261748" lvl="1">
              <a:lnSpc>
                <a:spcPts val="4412"/>
              </a:lnSpc>
              <a:buFont typeface="Arial"/>
              <a:buChar char="•"/>
            </a:pPr>
            <a:r>
              <a:rPr lang="en-US" sz="2424">
                <a:solidFill>
                  <a:srgbClr val="000000"/>
                </a:solidFill>
                <a:latin typeface="Canva Sans"/>
                <a:ea typeface="Canva Sans"/>
                <a:cs typeface="Canva Sans"/>
                <a:sym typeface="Canva Sans"/>
              </a:rPr>
              <a:t>Types of AR Technologies</a:t>
            </a:r>
          </a:p>
          <a:p>
            <a:pPr algn="l" marL="523495" indent="-261748" lvl="1">
              <a:lnSpc>
                <a:spcPts val="4412"/>
              </a:lnSpc>
              <a:buFont typeface="Arial"/>
              <a:buChar char="•"/>
            </a:pPr>
            <a:r>
              <a:rPr lang="en-US" sz="2424">
                <a:solidFill>
                  <a:srgbClr val="000000"/>
                </a:solidFill>
                <a:latin typeface="Canva Sans"/>
                <a:ea typeface="Canva Sans"/>
                <a:cs typeface="Canva Sans"/>
                <a:sym typeface="Canva Sans"/>
              </a:rPr>
              <a:t>1️⃣ Marker-Based AR – Uses predefined markers (QR codes, printed images, etc.) to trigger AR content when scanned.</a:t>
            </a:r>
          </a:p>
          <a:p>
            <a:pPr algn="l" marL="523495" indent="-261748" lvl="1">
              <a:lnSpc>
                <a:spcPts val="4412"/>
              </a:lnSpc>
              <a:buFont typeface="Arial"/>
              <a:buChar char="•"/>
            </a:pPr>
            <a:r>
              <a:rPr lang="en-US" sz="2424">
                <a:solidFill>
                  <a:srgbClr val="000000"/>
                </a:solidFill>
                <a:latin typeface="Canva Sans"/>
                <a:ea typeface="Canva Sans"/>
                <a:cs typeface="Canva Sans"/>
                <a:sym typeface="Canva Sans"/>
              </a:rPr>
              <a:t>2️⃣ Markerless AR – Uses device sensors (GPS, accelerometer) to place digital content dynamically without predefined markers.</a:t>
            </a:r>
          </a:p>
          <a:p>
            <a:pPr algn="l" marL="523495" indent="-261748" lvl="1">
              <a:lnSpc>
                <a:spcPts val="4412"/>
              </a:lnSpc>
              <a:buFont typeface="Arial"/>
              <a:buChar char="•"/>
            </a:pPr>
            <a:r>
              <a:rPr lang="en-US" sz="2424">
                <a:solidFill>
                  <a:srgbClr val="000000"/>
                </a:solidFill>
                <a:latin typeface="Canva Sans"/>
                <a:ea typeface="Canva Sans"/>
                <a:cs typeface="Canva Sans"/>
                <a:sym typeface="Canva Sans"/>
              </a:rPr>
              <a:t>3️⃣ Projection-Based AR – Projects digital images onto real-world surfaces, allowing users to interact with them.</a:t>
            </a:r>
          </a:p>
          <a:p>
            <a:pPr algn="l" marL="523495" indent="-261748" lvl="1">
              <a:lnSpc>
                <a:spcPts val="4412"/>
              </a:lnSpc>
              <a:buFont typeface="Arial"/>
              <a:buChar char="•"/>
            </a:pPr>
            <a:r>
              <a:rPr lang="en-US" sz="2424">
                <a:solidFill>
                  <a:srgbClr val="000000"/>
                </a:solidFill>
                <a:latin typeface="Canva Sans"/>
                <a:ea typeface="Canva Sans"/>
                <a:cs typeface="Canva Sans"/>
                <a:sym typeface="Canva Sans"/>
              </a:rPr>
              <a:t>4️⃣ Superimposition AR – Overlays virtual objects on top of real-world objects, partially or fully replacing them.</a:t>
            </a:r>
          </a:p>
          <a:p>
            <a:pPr algn="l">
              <a:lnSpc>
                <a:spcPts val="4412"/>
              </a:lnSpc>
            </a:pPr>
          </a:p>
          <a:p>
            <a:pPr algn="l">
              <a:lnSpc>
                <a:spcPts val="4412"/>
              </a:lnSpc>
            </a:pPr>
          </a:p>
        </p:txBody>
      </p:sp>
      <p:sp>
        <p:nvSpPr>
          <p:cNvPr name="Freeform 7" id="7"/>
          <p:cNvSpPr/>
          <p:nvPr/>
        </p:nvSpPr>
        <p:spPr>
          <a:xfrm flipH="false" flipV="false" rot="0">
            <a:off x="5414954" y="7230571"/>
            <a:ext cx="3569079" cy="3056429"/>
          </a:xfrm>
          <a:custGeom>
            <a:avLst/>
            <a:gdLst/>
            <a:ahLst/>
            <a:cxnLst/>
            <a:rect r="r" b="b" t="t" l="l"/>
            <a:pathLst>
              <a:path h="3056429" w="3569079">
                <a:moveTo>
                  <a:pt x="0" y="0"/>
                </a:moveTo>
                <a:lnTo>
                  <a:pt x="3569078" y="0"/>
                </a:lnTo>
                <a:lnTo>
                  <a:pt x="3569078" y="3056429"/>
                </a:lnTo>
                <a:lnTo>
                  <a:pt x="0" y="305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9642" y="2194433"/>
            <a:ext cx="13589872" cy="7708949"/>
          </a:xfrm>
          <a:prstGeom prst="rect">
            <a:avLst/>
          </a:prstGeom>
        </p:spPr>
        <p:txBody>
          <a:bodyPr anchor="t" rtlCol="false" tIns="0" lIns="0" bIns="0" rIns="0">
            <a:spAutoFit/>
          </a:bodyPr>
          <a:lstStyle/>
          <a:p>
            <a:pPr algn="l" marL="495892" indent="-247946" lvl="1">
              <a:lnSpc>
                <a:spcPts val="3215"/>
              </a:lnSpc>
              <a:buFont typeface="Arial"/>
              <a:buChar char="•"/>
            </a:pPr>
            <a:r>
              <a:rPr lang="en-US" sz="2296">
                <a:solidFill>
                  <a:srgbClr val="2D3880"/>
                </a:solidFill>
                <a:latin typeface="Canva Sans"/>
                <a:ea typeface="Canva Sans"/>
                <a:cs typeface="Canva Sans"/>
                <a:sym typeface="Canva Sans"/>
              </a:rPr>
              <a:t>AR h</a:t>
            </a:r>
            <a:r>
              <a:rPr lang="en-US" sz="2296">
                <a:solidFill>
                  <a:srgbClr val="2D3880"/>
                </a:solidFill>
                <a:latin typeface="Canva Sans"/>
                <a:ea typeface="Canva Sans"/>
                <a:cs typeface="Canva Sans"/>
                <a:sym typeface="Canva Sans"/>
              </a:rPr>
              <a:t>elps visualize real-time water levels in a more intuitive and interactive way.</a:t>
            </a:r>
          </a:p>
          <a:p>
            <a:pPr algn="l" marL="495892" indent="-247946" lvl="1">
              <a:lnSpc>
                <a:spcPts val="3215"/>
              </a:lnSpc>
              <a:buFont typeface="Arial"/>
              <a:buChar char="•"/>
            </a:pPr>
            <a:r>
              <a:rPr lang="en-US" sz="2296">
                <a:solidFill>
                  <a:srgbClr val="2D3880"/>
                </a:solidFill>
                <a:latin typeface="Canva Sans"/>
                <a:ea typeface="Canva Sans"/>
                <a:cs typeface="Canva Sans"/>
                <a:sym typeface="Canva Sans"/>
              </a:rPr>
              <a:t>Users can point their smartphones at a water tank, reservoir, or river, and AR will display:</a:t>
            </a:r>
          </a:p>
          <a:p>
            <a:pPr algn="l" marL="495892" indent="-247946" lvl="1">
              <a:lnSpc>
                <a:spcPts val="3215"/>
              </a:lnSpc>
              <a:buFont typeface="Arial"/>
              <a:buChar char="•"/>
            </a:pPr>
            <a:r>
              <a:rPr lang="en-US" sz="2296">
                <a:solidFill>
                  <a:srgbClr val="2D3880"/>
                </a:solidFill>
                <a:latin typeface="Canva Sans"/>
                <a:ea typeface="Canva Sans"/>
                <a:cs typeface="Canva Sans"/>
                <a:sym typeface="Canva Sans"/>
              </a:rPr>
              <a:t>✅ Current water level status (e.g., Safe, Moderate, Critical).</a:t>
            </a:r>
          </a:p>
          <a:p>
            <a:pPr algn="l" marL="495892" indent="-247946" lvl="1">
              <a:lnSpc>
                <a:spcPts val="3215"/>
              </a:lnSpc>
              <a:buFont typeface="Arial"/>
              <a:buChar char="•"/>
            </a:pPr>
            <a:r>
              <a:rPr lang="en-US" sz="2296">
                <a:solidFill>
                  <a:srgbClr val="2D3880"/>
                </a:solidFill>
                <a:latin typeface="Canva Sans"/>
                <a:ea typeface="Canva Sans"/>
                <a:cs typeface="Canva Sans"/>
                <a:sym typeface="Canva Sans"/>
              </a:rPr>
              <a:t>✅ Re</a:t>
            </a:r>
            <a:r>
              <a:rPr lang="en-US" sz="2296">
                <a:solidFill>
                  <a:srgbClr val="2D3880"/>
                </a:solidFill>
                <a:latin typeface="Canva Sans"/>
                <a:ea typeface="Canva Sans"/>
                <a:cs typeface="Canva Sans"/>
                <a:sym typeface="Canva Sans"/>
              </a:rPr>
              <a:t>al-time sensor readings</a:t>
            </a:r>
            <a:r>
              <a:rPr lang="en-US" sz="2296">
                <a:solidFill>
                  <a:srgbClr val="2D3880"/>
                </a:solidFill>
                <a:latin typeface="Canva Sans"/>
                <a:ea typeface="Canva Sans"/>
                <a:cs typeface="Canva Sans"/>
                <a:sym typeface="Canva Sans"/>
              </a:rPr>
              <a:t> mapp</a:t>
            </a:r>
            <a:r>
              <a:rPr lang="en-US" sz="2296">
                <a:solidFill>
                  <a:srgbClr val="2D3880"/>
                </a:solidFill>
                <a:latin typeface="Canva Sans"/>
                <a:ea typeface="Canva Sans"/>
                <a:cs typeface="Canva Sans"/>
                <a:sym typeface="Canva Sans"/>
              </a:rPr>
              <a:t>ed onto the physical tank.</a:t>
            </a:r>
          </a:p>
          <a:p>
            <a:pPr algn="l" marL="495892" indent="-247946" lvl="1">
              <a:lnSpc>
                <a:spcPts val="3215"/>
              </a:lnSpc>
              <a:buFont typeface="Arial"/>
              <a:buChar char="•"/>
            </a:pPr>
            <a:r>
              <a:rPr lang="en-US" sz="2296">
                <a:solidFill>
                  <a:srgbClr val="2D3880"/>
                </a:solidFill>
                <a:latin typeface="Canva Sans"/>
                <a:ea typeface="Canva Sans"/>
                <a:cs typeface="Canva Sans"/>
                <a:sym typeface="Canva Sans"/>
              </a:rPr>
              <a:t>✅ Historical trends and forecasts for predictive water management.</a:t>
            </a:r>
          </a:p>
          <a:p>
            <a:pPr algn="l" marL="495892" indent="-247946" lvl="1">
              <a:lnSpc>
                <a:spcPts val="3215"/>
              </a:lnSpc>
              <a:buFont typeface="Arial"/>
              <a:buChar char="•"/>
            </a:pPr>
            <a:r>
              <a:rPr lang="en-US" sz="2296">
                <a:solidFill>
                  <a:srgbClr val="2D3880"/>
                </a:solidFill>
                <a:latin typeface="Canva Sans"/>
                <a:ea typeface="Canva Sans"/>
                <a:cs typeface="Canva Sans"/>
                <a:sym typeface="Canva Sans"/>
              </a:rPr>
              <a:t>✅ Alerts and notifications when water levels exceed safe limits.</a:t>
            </a:r>
          </a:p>
          <a:p>
            <a:pPr algn="l">
              <a:lnSpc>
                <a:spcPts val="3215"/>
              </a:lnSpc>
            </a:pPr>
          </a:p>
          <a:p>
            <a:pPr algn="l">
              <a:lnSpc>
                <a:spcPts val="3215"/>
              </a:lnSpc>
            </a:pPr>
            <a:r>
              <a:rPr lang="en-US" sz="2296" b="true">
                <a:solidFill>
                  <a:srgbClr val="2D3880"/>
                </a:solidFill>
                <a:latin typeface="Canva Sans Bold"/>
                <a:ea typeface="Canva Sans Bold"/>
                <a:cs typeface="Canva Sans Bold"/>
                <a:sym typeface="Canva Sans Bold"/>
              </a:rPr>
              <a:t>Benefits of AR in Water Level Monitoring</a:t>
            </a:r>
          </a:p>
          <a:p>
            <a:pPr algn="l">
              <a:lnSpc>
                <a:spcPts val="3215"/>
              </a:lnSpc>
            </a:pPr>
            <a:r>
              <a:rPr lang="en-US" sz="2296">
                <a:solidFill>
                  <a:srgbClr val="2D3880"/>
                </a:solidFill>
                <a:latin typeface="Canva Sans"/>
                <a:ea typeface="Canva Sans"/>
                <a:cs typeface="Canva Sans"/>
                <a:sym typeface="Canva Sans"/>
              </a:rPr>
              <a:t>🔹 Improved Decision-Making – Visual representation makes it easier to understand water levels at a glance.</a:t>
            </a:r>
          </a:p>
          <a:p>
            <a:pPr algn="l">
              <a:lnSpc>
                <a:spcPts val="3215"/>
              </a:lnSpc>
            </a:pPr>
            <a:r>
              <a:rPr lang="en-US" sz="2296">
                <a:solidFill>
                  <a:srgbClr val="2D3880"/>
                </a:solidFill>
                <a:latin typeface="Canva Sans"/>
                <a:ea typeface="Canva Sans"/>
                <a:cs typeface="Canva Sans"/>
                <a:sym typeface="Canva Sans"/>
              </a:rPr>
              <a:t>🔹 Enhanced User Engagement – AR makes monitoring more interactive and user-friendly.</a:t>
            </a:r>
          </a:p>
          <a:p>
            <a:pPr algn="l">
              <a:lnSpc>
                <a:spcPts val="3215"/>
              </a:lnSpc>
            </a:pPr>
            <a:r>
              <a:rPr lang="en-US" sz="2296">
                <a:solidFill>
                  <a:srgbClr val="2D3880"/>
                </a:solidFill>
                <a:latin typeface="Canva Sans"/>
                <a:ea typeface="Canva Sans"/>
                <a:cs typeface="Canva Sans"/>
                <a:sym typeface="Canva Sans"/>
              </a:rPr>
              <a:t>🔹 Real-Time Data Access – Users can instantly see changes without needing manual inspections.</a:t>
            </a:r>
          </a:p>
          <a:p>
            <a:pPr algn="l">
              <a:lnSpc>
                <a:spcPts val="3215"/>
              </a:lnSpc>
            </a:pPr>
            <a:r>
              <a:rPr lang="en-US" sz="2296">
                <a:solidFill>
                  <a:srgbClr val="2D3880"/>
                </a:solidFill>
                <a:latin typeface="Canva Sans"/>
                <a:ea typeface="Canva Sans"/>
                <a:cs typeface="Canva Sans"/>
                <a:sym typeface="Canva Sans"/>
              </a:rPr>
              <a:t>🔹 Remote Monitoring – Authorities and individuals can track water levels from anywhere using their mobile devices.</a:t>
            </a:r>
          </a:p>
          <a:p>
            <a:pPr algn="l">
              <a:lnSpc>
                <a:spcPts val="3215"/>
              </a:lnSpc>
            </a:pPr>
            <a:r>
              <a:rPr lang="en-US" sz="2296">
                <a:solidFill>
                  <a:srgbClr val="2D3880"/>
                </a:solidFill>
                <a:latin typeface="Canva Sans"/>
                <a:ea typeface="Canva Sans"/>
                <a:cs typeface="Canva Sans"/>
                <a:sym typeface="Canva Sans"/>
              </a:rPr>
              <a:t>🔹 Preventive Measures – Early alerts through AR interfaces help prevent water shortages or overflow issues.</a:t>
            </a:r>
          </a:p>
          <a:p>
            <a:pPr algn="l">
              <a:lnSpc>
                <a:spcPts val="3215"/>
              </a:lnSpc>
            </a:pPr>
          </a:p>
          <a:p>
            <a:pPr algn="l">
              <a:lnSpc>
                <a:spcPts val="3215"/>
              </a:lnSpc>
              <a:spcBef>
                <a:spcPct val="0"/>
              </a:spcBef>
            </a:pPr>
          </a:p>
        </p:txBody>
      </p:sp>
      <p:sp>
        <p:nvSpPr>
          <p:cNvPr name="Freeform 3" id="3"/>
          <p:cNvSpPr/>
          <p:nvPr/>
        </p:nvSpPr>
        <p:spPr>
          <a:xfrm flipH="false" flipV="false" rot="-1898322">
            <a:off x="13635297" y="-3175836"/>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sp>
        <p:nvSpPr>
          <p:cNvPr name="Freeform 4" id="4"/>
          <p:cNvSpPr/>
          <p:nvPr/>
        </p:nvSpPr>
        <p:spPr>
          <a:xfrm flipH="false" flipV="false" rot="0">
            <a:off x="14613606" y="5913120"/>
            <a:ext cx="2645694" cy="3523322"/>
          </a:xfrm>
          <a:custGeom>
            <a:avLst/>
            <a:gdLst/>
            <a:ahLst/>
            <a:cxnLst/>
            <a:rect r="r" b="b" t="t" l="l"/>
            <a:pathLst>
              <a:path h="3523322" w="2645694">
                <a:moveTo>
                  <a:pt x="0" y="0"/>
                </a:moveTo>
                <a:lnTo>
                  <a:pt x="2645694" y="0"/>
                </a:lnTo>
                <a:lnTo>
                  <a:pt x="2645694" y="3523322"/>
                </a:lnTo>
                <a:lnTo>
                  <a:pt x="0" y="35233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16413" y="1155574"/>
            <a:ext cx="14161283" cy="548246"/>
          </a:xfrm>
          <a:prstGeom prst="rect">
            <a:avLst/>
          </a:prstGeom>
        </p:spPr>
        <p:txBody>
          <a:bodyPr anchor="t" rtlCol="false" tIns="0" lIns="0" bIns="0" rIns="0">
            <a:spAutoFit/>
          </a:bodyPr>
          <a:lstStyle/>
          <a:p>
            <a:pPr algn="ctr">
              <a:lnSpc>
                <a:spcPts val="4431"/>
              </a:lnSpc>
              <a:spcBef>
                <a:spcPct val="0"/>
              </a:spcBef>
            </a:pPr>
            <a:r>
              <a:rPr lang="en-US" sz="3165">
                <a:solidFill>
                  <a:srgbClr val="2D3880"/>
                </a:solidFill>
                <a:latin typeface="Libre Baskerville"/>
                <a:ea typeface="Libre Baskerville"/>
                <a:cs typeface="Libre Baskerville"/>
                <a:sym typeface="Libre Baskerville"/>
              </a:rPr>
              <a:t>Augmented Reality (AR) in Water Level Monitoring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625772" y="-3175836"/>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grpSp>
        <p:nvGrpSpPr>
          <p:cNvPr name="Group 3" id="3"/>
          <p:cNvGrpSpPr/>
          <p:nvPr/>
        </p:nvGrpSpPr>
        <p:grpSpPr>
          <a:xfrm rot="0">
            <a:off x="14778711" y="7667323"/>
            <a:ext cx="1578921" cy="157892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970749" y="1826551"/>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867362" y="2272739"/>
            <a:ext cx="1869443" cy="1826713"/>
          </a:xfrm>
          <a:custGeom>
            <a:avLst/>
            <a:gdLst/>
            <a:ahLst/>
            <a:cxnLst/>
            <a:rect r="r" b="b" t="t" l="l"/>
            <a:pathLst>
              <a:path h="1826713" w="1869443">
                <a:moveTo>
                  <a:pt x="0" y="0"/>
                </a:moveTo>
                <a:lnTo>
                  <a:pt x="1869443" y="0"/>
                </a:lnTo>
                <a:lnTo>
                  <a:pt x="1869443" y="1826713"/>
                </a:lnTo>
                <a:lnTo>
                  <a:pt x="0" y="1826713"/>
                </a:lnTo>
                <a:lnTo>
                  <a:pt x="0" y="0"/>
                </a:lnTo>
                <a:close/>
              </a:path>
            </a:pathLst>
          </a:custGeom>
          <a:blipFill>
            <a:blip r:embed="rId3"/>
            <a:stretch>
              <a:fillRect l="0" t="0" r="0" b="0"/>
            </a:stretch>
          </a:blipFill>
        </p:spPr>
      </p:sp>
      <p:sp>
        <p:nvSpPr>
          <p:cNvPr name="Freeform 10" id="10"/>
          <p:cNvSpPr/>
          <p:nvPr/>
        </p:nvSpPr>
        <p:spPr>
          <a:xfrm flipH="false" flipV="false" rot="0">
            <a:off x="2867362" y="4537602"/>
            <a:ext cx="2175274" cy="1211796"/>
          </a:xfrm>
          <a:custGeom>
            <a:avLst/>
            <a:gdLst/>
            <a:ahLst/>
            <a:cxnLst/>
            <a:rect r="r" b="b" t="t" l="l"/>
            <a:pathLst>
              <a:path h="1211796" w="2175274">
                <a:moveTo>
                  <a:pt x="0" y="0"/>
                </a:moveTo>
                <a:lnTo>
                  <a:pt x="2175274" y="0"/>
                </a:lnTo>
                <a:lnTo>
                  <a:pt x="2175274" y="1211796"/>
                </a:lnTo>
                <a:lnTo>
                  <a:pt x="0" y="1211796"/>
                </a:lnTo>
                <a:lnTo>
                  <a:pt x="0" y="0"/>
                </a:lnTo>
                <a:close/>
              </a:path>
            </a:pathLst>
          </a:custGeom>
          <a:blipFill>
            <a:blip r:embed="rId4"/>
            <a:stretch>
              <a:fillRect l="0" t="0" r="0" b="0"/>
            </a:stretch>
          </a:blipFill>
        </p:spPr>
      </p:sp>
      <p:sp>
        <p:nvSpPr>
          <p:cNvPr name="Freeform 11" id="11"/>
          <p:cNvSpPr/>
          <p:nvPr/>
        </p:nvSpPr>
        <p:spPr>
          <a:xfrm flipH="false" flipV="false" rot="0">
            <a:off x="2867362" y="8014425"/>
            <a:ext cx="2839093" cy="1642450"/>
          </a:xfrm>
          <a:custGeom>
            <a:avLst/>
            <a:gdLst/>
            <a:ahLst/>
            <a:cxnLst/>
            <a:rect r="r" b="b" t="t" l="l"/>
            <a:pathLst>
              <a:path h="1642450" w="2839093">
                <a:moveTo>
                  <a:pt x="0" y="0"/>
                </a:moveTo>
                <a:lnTo>
                  <a:pt x="2839093" y="0"/>
                </a:lnTo>
                <a:lnTo>
                  <a:pt x="2839093" y="1642450"/>
                </a:lnTo>
                <a:lnTo>
                  <a:pt x="0" y="1642450"/>
                </a:lnTo>
                <a:lnTo>
                  <a:pt x="0" y="0"/>
                </a:lnTo>
                <a:close/>
              </a:path>
            </a:pathLst>
          </a:custGeom>
          <a:blipFill>
            <a:blip r:embed="rId5"/>
            <a:stretch>
              <a:fillRect l="0" t="0" r="0" b="0"/>
            </a:stretch>
          </a:blipFill>
        </p:spPr>
      </p:sp>
      <p:sp>
        <p:nvSpPr>
          <p:cNvPr name="Freeform 12" id="12"/>
          <p:cNvSpPr/>
          <p:nvPr/>
        </p:nvSpPr>
        <p:spPr>
          <a:xfrm flipH="false" flipV="false" rot="0">
            <a:off x="9717319" y="2747199"/>
            <a:ext cx="2074357" cy="3630797"/>
          </a:xfrm>
          <a:custGeom>
            <a:avLst/>
            <a:gdLst/>
            <a:ahLst/>
            <a:cxnLst/>
            <a:rect r="r" b="b" t="t" l="l"/>
            <a:pathLst>
              <a:path h="3630797" w="2074357">
                <a:moveTo>
                  <a:pt x="0" y="0"/>
                </a:moveTo>
                <a:lnTo>
                  <a:pt x="2074358" y="0"/>
                </a:lnTo>
                <a:lnTo>
                  <a:pt x="2074358" y="3630797"/>
                </a:lnTo>
                <a:lnTo>
                  <a:pt x="0" y="3630797"/>
                </a:lnTo>
                <a:lnTo>
                  <a:pt x="0" y="0"/>
                </a:lnTo>
                <a:close/>
              </a:path>
            </a:pathLst>
          </a:custGeom>
          <a:blipFill>
            <a:blip r:embed="rId6"/>
            <a:stretch>
              <a:fillRect l="0" t="-895" r="0" b="0"/>
            </a:stretch>
          </a:blipFill>
        </p:spPr>
      </p:sp>
      <p:sp>
        <p:nvSpPr>
          <p:cNvPr name="Freeform 13" id="13"/>
          <p:cNvSpPr/>
          <p:nvPr/>
        </p:nvSpPr>
        <p:spPr>
          <a:xfrm flipH="false" flipV="false" rot="0">
            <a:off x="9717319" y="6919046"/>
            <a:ext cx="3765486" cy="2127500"/>
          </a:xfrm>
          <a:custGeom>
            <a:avLst/>
            <a:gdLst/>
            <a:ahLst/>
            <a:cxnLst/>
            <a:rect r="r" b="b" t="t" l="l"/>
            <a:pathLst>
              <a:path h="2127500" w="3765486">
                <a:moveTo>
                  <a:pt x="0" y="0"/>
                </a:moveTo>
                <a:lnTo>
                  <a:pt x="3765487" y="0"/>
                </a:lnTo>
                <a:lnTo>
                  <a:pt x="3765487" y="2127500"/>
                </a:lnTo>
                <a:lnTo>
                  <a:pt x="0" y="2127500"/>
                </a:lnTo>
                <a:lnTo>
                  <a:pt x="0" y="0"/>
                </a:lnTo>
                <a:close/>
              </a:path>
            </a:pathLst>
          </a:custGeom>
          <a:blipFill>
            <a:blip r:embed="rId7"/>
            <a:stretch>
              <a:fillRect l="0" t="0" r="0" b="0"/>
            </a:stretch>
          </a:blipFill>
        </p:spPr>
      </p:sp>
      <p:sp>
        <p:nvSpPr>
          <p:cNvPr name="Freeform 14" id="14"/>
          <p:cNvSpPr/>
          <p:nvPr/>
        </p:nvSpPr>
        <p:spPr>
          <a:xfrm flipH="false" flipV="false" rot="0">
            <a:off x="2867362" y="6189821"/>
            <a:ext cx="2500729" cy="1792975"/>
          </a:xfrm>
          <a:custGeom>
            <a:avLst/>
            <a:gdLst/>
            <a:ahLst/>
            <a:cxnLst/>
            <a:rect r="r" b="b" t="t" l="l"/>
            <a:pathLst>
              <a:path h="1792975" w="2500729">
                <a:moveTo>
                  <a:pt x="0" y="0"/>
                </a:moveTo>
                <a:lnTo>
                  <a:pt x="2500729" y="0"/>
                </a:lnTo>
                <a:lnTo>
                  <a:pt x="2500729" y="1792975"/>
                </a:lnTo>
                <a:lnTo>
                  <a:pt x="0" y="1792975"/>
                </a:lnTo>
                <a:lnTo>
                  <a:pt x="0" y="0"/>
                </a:lnTo>
                <a:close/>
              </a:path>
            </a:pathLst>
          </a:custGeom>
          <a:blipFill>
            <a:blip r:embed="rId8"/>
            <a:stretch>
              <a:fillRect l="0" t="0" r="0" b="0"/>
            </a:stretch>
          </a:blipFill>
        </p:spPr>
      </p:sp>
      <p:sp>
        <p:nvSpPr>
          <p:cNvPr name="TextBox 15" id="15"/>
          <p:cNvSpPr txBox="true"/>
          <p:nvPr/>
        </p:nvSpPr>
        <p:spPr>
          <a:xfrm rot="0">
            <a:off x="-187153" y="770264"/>
            <a:ext cx="11787215" cy="521356"/>
          </a:xfrm>
          <a:prstGeom prst="rect">
            <a:avLst/>
          </a:prstGeom>
        </p:spPr>
        <p:txBody>
          <a:bodyPr anchor="t" rtlCol="false" tIns="0" lIns="0" bIns="0" rIns="0">
            <a:spAutoFit/>
          </a:bodyPr>
          <a:lstStyle/>
          <a:p>
            <a:pPr algn="ctr">
              <a:lnSpc>
                <a:spcPts val="4338"/>
              </a:lnSpc>
              <a:spcBef>
                <a:spcPct val="0"/>
              </a:spcBef>
            </a:pPr>
            <a:r>
              <a:rPr lang="en-US" sz="3099">
                <a:solidFill>
                  <a:srgbClr val="2D3880"/>
                </a:solidFill>
                <a:latin typeface="Libre Baskerville"/>
                <a:ea typeface="Libre Baskerville"/>
                <a:cs typeface="Libre Baskerville"/>
                <a:sym typeface="Libre Baskerville"/>
              </a:rPr>
              <a:t>Hardware and Software tools and Simulation</a:t>
            </a:r>
          </a:p>
        </p:txBody>
      </p:sp>
      <p:sp>
        <p:nvSpPr>
          <p:cNvPr name="TextBox 16" id="16"/>
          <p:cNvSpPr txBox="true"/>
          <p:nvPr/>
        </p:nvSpPr>
        <p:spPr>
          <a:xfrm rot="0">
            <a:off x="740675" y="2542013"/>
            <a:ext cx="1806309" cy="1470660"/>
          </a:xfrm>
          <a:prstGeom prst="rect">
            <a:avLst/>
          </a:prstGeom>
        </p:spPr>
        <p:txBody>
          <a:bodyPr anchor="t" rtlCol="false" tIns="0" lIns="0" bIns="0" rIns="0">
            <a:spAutoFit/>
          </a:bodyPr>
          <a:lstStyle/>
          <a:p>
            <a:pPr algn="l">
              <a:lnSpc>
                <a:spcPts val="2940"/>
              </a:lnSpc>
            </a:pPr>
          </a:p>
          <a:p>
            <a:pPr algn="l">
              <a:lnSpc>
                <a:spcPts val="2940"/>
              </a:lnSpc>
            </a:pPr>
          </a:p>
          <a:p>
            <a:pPr algn="l">
              <a:lnSpc>
                <a:spcPts val="2940"/>
              </a:lnSpc>
            </a:pPr>
            <a:r>
              <a:rPr lang="en-US" sz="2100">
                <a:solidFill>
                  <a:srgbClr val="2D3880"/>
                </a:solidFill>
                <a:latin typeface="Canva Sans"/>
                <a:ea typeface="Canva Sans"/>
                <a:cs typeface="Canva Sans"/>
                <a:sym typeface="Canva Sans"/>
              </a:rPr>
              <a:t>Fire Base </a:t>
            </a:r>
          </a:p>
          <a:p>
            <a:pPr algn="l">
              <a:lnSpc>
                <a:spcPts val="2940"/>
              </a:lnSpc>
              <a:spcBef>
                <a:spcPct val="0"/>
              </a:spcBef>
            </a:pPr>
          </a:p>
        </p:txBody>
      </p:sp>
      <p:sp>
        <p:nvSpPr>
          <p:cNvPr name="TextBox 17" id="17"/>
          <p:cNvSpPr txBox="true"/>
          <p:nvPr/>
        </p:nvSpPr>
        <p:spPr>
          <a:xfrm rot="0">
            <a:off x="422916" y="4650213"/>
            <a:ext cx="1806309" cy="1099185"/>
          </a:xfrm>
          <a:prstGeom prst="rect">
            <a:avLst/>
          </a:prstGeom>
        </p:spPr>
        <p:txBody>
          <a:bodyPr anchor="t" rtlCol="false" tIns="0" lIns="0" bIns="0" rIns="0">
            <a:spAutoFit/>
          </a:bodyPr>
          <a:lstStyle/>
          <a:p>
            <a:pPr algn="l">
              <a:lnSpc>
                <a:spcPts val="2940"/>
              </a:lnSpc>
            </a:pPr>
          </a:p>
          <a:p>
            <a:pPr algn="l">
              <a:lnSpc>
                <a:spcPts val="2940"/>
              </a:lnSpc>
            </a:pPr>
          </a:p>
          <a:p>
            <a:pPr algn="l">
              <a:lnSpc>
                <a:spcPts val="2940"/>
              </a:lnSpc>
              <a:spcBef>
                <a:spcPct val="0"/>
              </a:spcBef>
            </a:pPr>
            <a:r>
              <a:rPr lang="en-US" sz="2100">
                <a:solidFill>
                  <a:srgbClr val="2D3880"/>
                </a:solidFill>
                <a:latin typeface="Canva Sans"/>
                <a:ea typeface="Canva Sans"/>
                <a:cs typeface="Canva Sans"/>
                <a:sym typeface="Canva Sans"/>
              </a:rPr>
              <a:t>Arduino Ide </a:t>
            </a:r>
          </a:p>
        </p:txBody>
      </p:sp>
      <p:sp>
        <p:nvSpPr>
          <p:cNvPr name="TextBox 18" id="18"/>
          <p:cNvSpPr txBox="true"/>
          <p:nvPr/>
        </p:nvSpPr>
        <p:spPr>
          <a:xfrm rot="0">
            <a:off x="620043" y="8418683"/>
            <a:ext cx="2047573" cy="1099185"/>
          </a:xfrm>
          <a:prstGeom prst="rect">
            <a:avLst/>
          </a:prstGeom>
        </p:spPr>
        <p:txBody>
          <a:bodyPr anchor="t" rtlCol="false" tIns="0" lIns="0" bIns="0" rIns="0">
            <a:spAutoFit/>
          </a:bodyPr>
          <a:lstStyle/>
          <a:p>
            <a:pPr algn="l">
              <a:lnSpc>
                <a:spcPts val="2940"/>
              </a:lnSpc>
            </a:pPr>
          </a:p>
          <a:p>
            <a:pPr algn="l">
              <a:lnSpc>
                <a:spcPts val="2940"/>
              </a:lnSpc>
            </a:pPr>
          </a:p>
          <a:p>
            <a:pPr algn="l">
              <a:lnSpc>
                <a:spcPts val="2940"/>
              </a:lnSpc>
              <a:spcBef>
                <a:spcPct val="0"/>
              </a:spcBef>
            </a:pPr>
            <a:r>
              <a:rPr lang="en-US" sz="2100">
                <a:solidFill>
                  <a:srgbClr val="2D3880"/>
                </a:solidFill>
                <a:latin typeface="Canva Sans"/>
                <a:ea typeface="Canva Sans"/>
                <a:cs typeface="Canva Sans"/>
                <a:sym typeface="Canva Sans"/>
              </a:rPr>
              <a:t>Unity AR</a:t>
            </a:r>
          </a:p>
        </p:txBody>
      </p:sp>
      <p:sp>
        <p:nvSpPr>
          <p:cNvPr name="TextBox 19" id="19"/>
          <p:cNvSpPr txBox="true"/>
          <p:nvPr/>
        </p:nvSpPr>
        <p:spPr>
          <a:xfrm rot="0">
            <a:off x="7603538" y="4365430"/>
            <a:ext cx="1806309" cy="1099185"/>
          </a:xfrm>
          <a:prstGeom prst="rect">
            <a:avLst/>
          </a:prstGeom>
        </p:spPr>
        <p:txBody>
          <a:bodyPr anchor="t" rtlCol="false" tIns="0" lIns="0" bIns="0" rIns="0">
            <a:spAutoFit/>
          </a:bodyPr>
          <a:lstStyle/>
          <a:p>
            <a:pPr algn="l">
              <a:lnSpc>
                <a:spcPts val="2940"/>
              </a:lnSpc>
            </a:pPr>
          </a:p>
          <a:p>
            <a:pPr algn="l">
              <a:lnSpc>
                <a:spcPts val="2940"/>
              </a:lnSpc>
            </a:pPr>
          </a:p>
          <a:p>
            <a:pPr algn="l">
              <a:lnSpc>
                <a:spcPts val="2940"/>
              </a:lnSpc>
              <a:spcBef>
                <a:spcPct val="0"/>
              </a:spcBef>
            </a:pPr>
            <a:r>
              <a:rPr lang="en-US" sz="2100">
                <a:solidFill>
                  <a:srgbClr val="2D3880"/>
                </a:solidFill>
                <a:latin typeface="Canva Sans"/>
                <a:ea typeface="Canva Sans"/>
                <a:cs typeface="Canva Sans"/>
                <a:sym typeface="Canva Sans"/>
              </a:rPr>
              <a:t>Node MCU </a:t>
            </a:r>
          </a:p>
        </p:txBody>
      </p:sp>
      <p:sp>
        <p:nvSpPr>
          <p:cNvPr name="TextBox 20" id="20"/>
          <p:cNvSpPr txBox="true"/>
          <p:nvPr/>
        </p:nvSpPr>
        <p:spPr>
          <a:xfrm rot="0">
            <a:off x="7603538" y="7443261"/>
            <a:ext cx="1806309" cy="727710"/>
          </a:xfrm>
          <a:prstGeom prst="rect">
            <a:avLst/>
          </a:prstGeom>
        </p:spPr>
        <p:txBody>
          <a:bodyPr anchor="t" rtlCol="false" tIns="0" lIns="0" bIns="0" rIns="0">
            <a:spAutoFit/>
          </a:bodyPr>
          <a:lstStyle/>
          <a:p>
            <a:pPr algn="l">
              <a:lnSpc>
                <a:spcPts val="2940"/>
              </a:lnSpc>
              <a:spcBef>
                <a:spcPct val="0"/>
              </a:spcBef>
            </a:pPr>
            <a:r>
              <a:rPr lang="en-US" sz="2100">
                <a:solidFill>
                  <a:srgbClr val="2D3880"/>
                </a:solidFill>
                <a:latin typeface="Canva Sans"/>
                <a:ea typeface="Canva Sans"/>
                <a:cs typeface="Canva Sans"/>
                <a:sym typeface="Canva Sans"/>
              </a:rPr>
              <a:t>Ultra sonic sensor</a:t>
            </a:r>
          </a:p>
        </p:txBody>
      </p:sp>
      <p:sp>
        <p:nvSpPr>
          <p:cNvPr name="TextBox 21" id="21"/>
          <p:cNvSpPr txBox="true"/>
          <p:nvPr/>
        </p:nvSpPr>
        <p:spPr>
          <a:xfrm rot="0">
            <a:off x="376970" y="7443261"/>
            <a:ext cx="1852255" cy="356235"/>
          </a:xfrm>
          <a:prstGeom prst="rect">
            <a:avLst/>
          </a:prstGeom>
        </p:spPr>
        <p:txBody>
          <a:bodyPr anchor="t" rtlCol="false" tIns="0" lIns="0" bIns="0" rIns="0">
            <a:spAutoFit/>
          </a:bodyPr>
          <a:lstStyle/>
          <a:p>
            <a:pPr algn="ctr">
              <a:lnSpc>
                <a:spcPts val="2940"/>
              </a:lnSpc>
              <a:spcBef>
                <a:spcPct val="0"/>
              </a:spcBef>
            </a:pPr>
            <a:r>
              <a:rPr lang="en-US" sz="2100">
                <a:solidFill>
                  <a:srgbClr val="2D3880"/>
                </a:solidFill>
                <a:latin typeface="Canva Sans"/>
                <a:ea typeface="Canva Sans"/>
                <a:cs typeface="Canva Sans"/>
                <a:sym typeface="Canva Sans"/>
              </a:rPr>
              <a:t>Vuforia engine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9774" y="378815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49774" y="290926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05286" y="6890879"/>
            <a:ext cx="3582714" cy="3582714"/>
          </a:xfrm>
          <a:custGeom>
            <a:avLst/>
            <a:gdLst/>
            <a:ahLst/>
            <a:cxnLst/>
            <a:rect r="r" b="b" t="t" l="l"/>
            <a:pathLst>
              <a:path h="3582714" w="3582714">
                <a:moveTo>
                  <a:pt x="0" y="0"/>
                </a:moveTo>
                <a:lnTo>
                  <a:pt x="3582714" y="0"/>
                </a:lnTo>
                <a:lnTo>
                  <a:pt x="3582714" y="3582714"/>
                </a:lnTo>
                <a:lnTo>
                  <a:pt x="0" y="3582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49774" y="6317913"/>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070849" y="5053034"/>
            <a:ext cx="2099549" cy="1152127"/>
          </a:xfrm>
          <a:custGeom>
            <a:avLst/>
            <a:gdLst/>
            <a:ahLst/>
            <a:cxnLst/>
            <a:rect r="r" b="b" t="t" l="l"/>
            <a:pathLst>
              <a:path h="1152127" w="2099549">
                <a:moveTo>
                  <a:pt x="0" y="0"/>
                </a:moveTo>
                <a:lnTo>
                  <a:pt x="2099549" y="0"/>
                </a:lnTo>
                <a:lnTo>
                  <a:pt x="2099549"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0" y="-215922"/>
            <a:ext cx="3582714" cy="3582714"/>
          </a:xfrm>
          <a:custGeom>
            <a:avLst/>
            <a:gdLst/>
            <a:ahLst/>
            <a:cxnLst/>
            <a:rect r="r" b="b" t="t" l="l"/>
            <a:pathLst>
              <a:path h="3582714" w="3582714">
                <a:moveTo>
                  <a:pt x="3582714" y="3582714"/>
                </a:moveTo>
                <a:lnTo>
                  <a:pt x="0" y="3582714"/>
                </a:lnTo>
                <a:lnTo>
                  <a:pt x="0" y="0"/>
                </a:lnTo>
                <a:lnTo>
                  <a:pt x="3582714" y="0"/>
                </a:lnTo>
                <a:lnTo>
                  <a:pt x="3582714" y="358271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154590" y="36830"/>
            <a:ext cx="4244102" cy="991870"/>
          </a:xfrm>
          <a:prstGeom prst="rect">
            <a:avLst/>
          </a:prstGeom>
        </p:spPr>
        <p:txBody>
          <a:bodyPr anchor="t" rtlCol="false" tIns="0" lIns="0" bIns="0" rIns="0">
            <a:spAutoFit/>
          </a:bodyPr>
          <a:lstStyle/>
          <a:p>
            <a:pPr algn="ctr">
              <a:lnSpc>
                <a:spcPts val="7279"/>
              </a:lnSpc>
            </a:pPr>
            <a:r>
              <a:rPr lang="en-US" sz="5199" b="true">
                <a:solidFill>
                  <a:srgbClr val="615EDB"/>
                </a:solidFill>
                <a:latin typeface="Times New Roman Bold"/>
                <a:ea typeface="Times New Roman Bold"/>
                <a:cs typeface="Times New Roman Bold"/>
                <a:sym typeface="Times New Roman Bold"/>
              </a:rPr>
              <a:t>Result Analysis</a:t>
            </a:r>
          </a:p>
        </p:txBody>
      </p:sp>
      <p:sp>
        <p:nvSpPr>
          <p:cNvPr name="TextBox 9" id="9"/>
          <p:cNvSpPr txBox="true"/>
          <p:nvPr/>
        </p:nvSpPr>
        <p:spPr>
          <a:xfrm rot="0">
            <a:off x="1318070" y="1779167"/>
            <a:ext cx="7626191" cy="511811"/>
          </a:xfrm>
          <a:prstGeom prst="rect">
            <a:avLst/>
          </a:prstGeom>
        </p:spPr>
        <p:txBody>
          <a:bodyPr anchor="t" rtlCol="false" tIns="0" lIns="0" bIns="0" rIns="0">
            <a:spAutoFit/>
          </a:bodyPr>
          <a:lstStyle/>
          <a:p>
            <a:pPr algn="ctr">
              <a:lnSpc>
                <a:spcPts val="4339"/>
              </a:lnSpc>
              <a:spcBef>
                <a:spcPct val="0"/>
              </a:spcBef>
            </a:pPr>
            <a:r>
              <a:rPr lang="en-US" sz="3099">
                <a:solidFill>
                  <a:srgbClr val="615EDB"/>
                </a:solidFill>
                <a:latin typeface="Canva Sans"/>
                <a:ea typeface="Canva Sans"/>
                <a:cs typeface="Canva Sans"/>
                <a:sym typeface="Canva Sans"/>
              </a:rPr>
              <a:t>System Performance and Data Accuracy</a:t>
            </a:r>
          </a:p>
        </p:txBody>
      </p:sp>
      <p:sp>
        <p:nvSpPr>
          <p:cNvPr name="TextBox 10" id="10"/>
          <p:cNvSpPr txBox="true"/>
          <p:nvPr/>
        </p:nvSpPr>
        <p:spPr>
          <a:xfrm rot="0">
            <a:off x="1554713" y="2397708"/>
            <a:ext cx="15178573" cy="7754683"/>
          </a:xfrm>
          <a:prstGeom prst="rect">
            <a:avLst/>
          </a:prstGeom>
        </p:spPr>
        <p:txBody>
          <a:bodyPr anchor="t" rtlCol="false" tIns="0" lIns="0" bIns="0" rIns="0">
            <a:spAutoFit/>
          </a:bodyPr>
          <a:lstStyle/>
          <a:p>
            <a:pPr algn="l">
              <a:lnSpc>
                <a:spcPts val="3607"/>
              </a:lnSpc>
            </a:pPr>
            <a:r>
              <a:rPr lang="en-US" sz="2327">
                <a:solidFill>
                  <a:srgbClr val="000000"/>
                </a:solidFill>
                <a:latin typeface="Canva Sans"/>
                <a:ea typeface="Canva Sans"/>
                <a:cs typeface="Canva Sans"/>
                <a:sym typeface="Canva Sans"/>
              </a:rPr>
              <a:t>1. Sensor Accuracy &amp; Readings:</a:t>
            </a:r>
          </a:p>
          <a:p>
            <a:pPr algn="l">
              <a:lnSpc>
                <a:spcPts val="3607"/>
              </a:lnSpc>
            </a:pPr>
            <a:r>
              <a:rPr lang="en-US" sz="2327">
                <a:solidFill>
                  <a:srgbClr val="000000"/>
                </a:solidFill>
                <a:latin typeface="Canva Sans"/>
                <a:ea typeface="Canva Sans"/>
                <a:cs typeface="Canva Sans"/>
                <a:sym typeface="Canva Sans"/>
              </a:rPr>
              <a:t>              The ultrasonic sensor (HC-SR04) accurately detected water levels with an average error margin of ±1.5 cm.</a:t>
            </a:r>
          </a:p>
          <a:p>
            <a:pPr algn="l">
              <a:lnSpc>
                <a:spcPts val="3607"/>
              </a:lnSpc>
            </a:pPr>
            <a:r>
              <a:rPr lang="en-US" sz="2327">
                <a:solidFill>
                  <a:srgbClr val="000000"/>
                </a:solidFill>
                <a:latin typeface="Canva Sans"/>
                <a:ea typeface="Canva Sans"/>
                <a:cs typeface="Canva Sans"/>
                <a:sym typeface="Canva Sans"/>
              </a:rPr>
              <a:t>              Consistent readings were observed under stable environmental conditions.</a:t>
            </a:r>
          </a:p>
          <a:p>
            <a:pPr algn="l">
              <a:lnSpc>
                <a:spcPts val="3607"/>
              </a:lnSpc>
            </a:pPr>
            <a:r>
              <a:rPr lang="en-US" sz="2327">
                <a:solidFill>
                  <a:srgbClr val="000000"/>
                </a:solidFill>
                <a:latin typeface="Canva Sans"/>
                <a:ea typeface="Canva Sans"/>
                <a:cs typeface="Canva Sans"/>
                <a:sym typeface="Canva Sans"/>
              </a:rPr>
              <a:t>2. Data Transmission Performance :</a:t>
            </a:r>
          </a:p>
          <a:p>
            <a:pPr algn="l">
              <a:lnSpc>
                <a:spcPts val="3607"/>
              </a:lnSpc>
            </a:pPr>
            <a:r>
              <a:rPr lang="en-US" sz="2327">
                <a:solidFill>
                  <a:srgbClr val="000000"/>
                </a:solidFill>
                <a:latin typeface="Canva Sans"/>
                <a:ea typeface="Canva Sans"/>
                <a:cs typeface="Canva Sans"/>
                <a:sym typeface="Canva Sans"/>
              </a:rPr>
              <a:t>             Wireless communication using the nRF24L01 module (with PA+LNA) successfully transmitted data    up to 70 meters in an open field.</a:t>
            </a:r>
          </a:p>
          <a:p>
            <a:pPr algn="l">
              <a:lnSpc>
                <a:spcPts val="3607"/>
              </a:lnSpc>
            </a:pPr>
            <a:r>
              <a:rPr lang="en-US" sz="2327">
                <a:solidFill>
                  <a:srgbClr val="000000"/>
                </a:solidFill>
                <a:latin typeface="Canva Sans"/>
                <a:ea typeface="Canva Sans"/>
                <a:cs typeface="Canva Sans"/>
                <a:sym typeface="Canva Sans"/>
              </a:rPr>
              <a:t>              Less than 2% packet loss was recorded after multiple test cycles.</a:t>
            </a:r>
          </a:p>
          <a:p>
            <a:pPr algn="l">
              <a:lnSpc>
                <a:spcPts val="3607"/>
              </a:lnSpc>
            </a:pPr>
            <a:r>
              <a:rPr lang="en-US" sz="2327">
                <a:solidFill>
                  <a:srgbClr val="000000"/>
                </a:solidFill>
                <a:latin typeface="Canva Sans"/>
                <a:ea typeface="Canva Sans"/>
                <a:cs typeface="Canva Sans"/>
                <a:sym typeface="Canva Sans"/>
              </a:rPr>
              <a:t>3. Real-Time Data Monitoring :</a:t>
            </a:r>
          </a:p>
          <a:p>
            <a:pPr algn="l">
              <a:lnSpc>
                <a:spcPts val="3607"/>
              </a:lnSpc>
            </a:pPr>
            <a:r>
              <a:rPr lang="en-US" sz="2327">
                <a:solidFill>
                  <a:srgbClr val="000000"/>
                </a:solidFill>
                <a:latin typeface="Canva Sans"/>
                <a:ea typeface="Canva Sans"/>
                <a:cs typeface="Canva Sans"/>
                <a:sym typeface="Canva Sans"/>
              </a:rPr>
              <a:t>               Data was pushed to Firebase with minimal latency (approximately 1.2 seconds delay on average).</a:t>
            </a:r>
          </a:p>
          <a:p>
            <a:pPr algn="l">
              <a:lnSpc>
                <a:spcPts val="3607"/>
              </a:lnSpc>
            </a:pPr>
            <a:r>
              <a:rPr lang="en-US" sz="2327">
                <a:solidFill>
                  <a:srgbClr val="000000"/>
                </a:solidFill>
                <a:latin typeface="Canva Sans"/>
                <a:ea typeface="Canva Sans"/>
                <a:cs typeface="Canva Sans"/>
                <a:sym typeface="Canva Sans"/>
              </a:rPr>
              <a:t>               The system maintained synchronization between sensor data, cloud database, and the AR  interface without disruptions.</a:t>
            </a:r>
          </a:p>
          <a:p>
            <a:pPr algn="l">
              <a:lnSpc>
                <a:spcPts val="3607"/>
              </a:lnSpc>
            </a:pPr>
            <a:r>
              <a:rPr lang="en-US" sz="2327">
                <a:solidFill>
                  <a:srgbClr val="000000"/>
                </a:solidFill>
                <a:latin typeface="Canva Sans"/>
                <a:ea typeface="Canva Sans"/>
                <a:cs typeface="Canva Sans"/>
                <a:sym typeface="Canva Sans"/>
              </a:rPr>
              <a:t>4. Stability &amp; Power Consumption :</a:t>
            </a:r>
          </a:p>
          <a:p>
            <a:pPr algn="l">
              <a:lnSpc>
                <a:spcPts val="3607"/>
              </a:lnSpc>
            </a:pPr>
            <a:r>
              <a:rPr lang="en-US" sz="2327">
                <a:solidFill>
                  <a:srgbClr val="000000"/>
                </a:solidFill>
                <a:latin typeface="Canva Sans"/>
                <a:ea typeface="Canva Sans"/>
                <a:cs typeface="Canva Sans"/>
                <a:sym typeface="Canva Sans"/>
              </a:rPr>
              <a:t>              The ESP8266 microcontroller remained stable during extended use (tested over 6 hours continuously).</a:t>
            </a:r>
          </a:p>
          <a:p>
            <a:pPr algn="l">
              <a:lnSpc>
                <a:spcPts val="3607"/>
              </a:lnSpc>
            </a:pPr>
            <a:r>
              <a:rPr lang="en-US" sz="2327">
                <a:solidFill>
                  <a:srgbClr val="000000"/>
                </a:solidFill>
                <a:latin typeface="Canva Sans"/>
                <a:ea typeface="Canva Sans"/>
                <a:cs typeface="Canva Sans"/>
                <a:sym typeface="Canva Sans"/>
              </a:rPr>
              <a:t>               Low-power design ensured optimal energy usage—ideal for solar-powered or battery-backed rural setups.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9774" y="378815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49774" y="290926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05286" y="6890879"/>
            <a:ext cx="3582714" cy="3582714"/>
          </a:xfrm>
          <a:custGeom>
            <a:avLst/>
            <a:gdLst/>
            <a:ahLst/>
            <a:cxnLst/>
            <a:rect r="r" b="b" t="t" l="l"/>
            <a:pathLst>
              <a:path h="3582714" w="3582714">
                <a:moveTo>
                  <a:pt x="0" y="0"/>
                </a:moveTo>
                <a:lnTo>
                  <a:pt x="3582714" y="0"/>
                </a:lnTo>
                <a:lnTo>
                  <a:pt x="3582714" y="3582714"/>
                </a:lnTo>
                <a:lnTo>
                  <a:pt x="0" y="3582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49774" y="6317913"/>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070849" y="5053034"/>
            <a:ext cx="2099549" cy="1152127"/>
          </a:xfrm>
          <a:custGeom>
            <a:avLst/>
            <a:gdLst/>
            <a:ahLst/>
            <a:cxnLst/>
            <a:rect r="r" b="b" t="t" l="l"/>
            <a:pathLst>
              <a:path h="1152127" w="2099549">
                <a:moveTo>
                  <a:pt x="0" y="0"/>
                </a:moveTo>
                <a:lnTo>
                  <a:pt x="2099549" y="0"/>
                </a:lnTo>
                <a:lnTo>
                  <a:pt x="2099549"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0" y="-215922"/>
            <a:ext cx="3582714" cy="3582714"/>
          </a:xfrm>
          <a:custGeom>
            <a:avLst/>
            <a:gdLst/>
            <a:ahLst/>
            <a:cxnLst/>
            <a:rect r="r" b="b" t="t" l="l"/>
            <a:pathLst>
              <a:path h="3582714" w="3582714">
                <a:moveTo>
                  <a:pt x="3582714" y="3582714"/>
                </a:moveTo>
                <a:lnTo>
                  <a:pt x="0" y="3582714"/>
                </a:lnTo>
                <a:lnTo>
                  <a:pt x="0" y="0"/>
                </a:lnTo>
                <a:lnTo>
                  <a:pt x="3582714" y="0"/>
                </a:lnTo>
                <a:lnTo>
                  <a:pt x="3582714" y="358271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3087017" y="2392728"/>
            <a:ext cx="4854554" cy="6472738"/>
          </a:xfrm>
          <a:custGeom>
            <a:avLst/>
            <a:gdLst/>
            <a:ahLst/>
            <a:cxnLst/>
            <a:rect r="r" b="b" t="t" l="l"/>
            <a:pathLst>
              <a:path h="6472738" w="4854554">
                <a:moveTo>
                  <a:pt x="0" y="0"/>
                </a:moveTo>
                <a:lnTo>
                  <a:pt x="4854554" y="0"/>
                </a:lnTo>
                <a:lnTo>
                  <a:pt x="4854554" y="6472738"/>
                </a:lnTo>
                <a:lnTo>
                  <a:pt x="0" y="6472738"/>
                </a:lnTo>
                <a:lnTo>
                  <a:pt x="0" y="0"/>
                </a:lnTo>
                <a:close/>
              </a:path>
            </a:pathLst>
          </a:custGeom>
          <a:blipFill>
            <a:blip r:embed="rId6"/>
            <a:stretch>
              <a:fillRect l="0" t="0" r="0" b="0"/>
            </a:stretch>
          </a:blipFill>
        </p:spPr>
      </p:sp>
      <p:sp>
        <p:nvSpPr>
          <p:cNvPr name="Freeform 9" id="9"/>
          <p:cNvSpPr/>
          <p:nvPr/>
        </p:nvSpPr>
        <p:spPr>
          <a:xfrm flipH="false" flipV="false" rot="0">
            <a:off x="10723044" y="2214960"/>
            <a:ext cx="6113160" cy="6467276"/>
          </a:xfrm>
          <a:custGeom>
            <a:avLst/>
            <a:gdLst/>
            <a:ahLst/>
            <a:cxnLst/>
            <a:rect r="r" b="b" t="t" l="l"/>
            <a:pathLst>
              <a:path h="6467276" w="6113160">
                <a:moveTo>
                  <a:pt x="0" y="0"/>
                </a:moveTo>
                <a:lnTo>
                  <a:pt x="6113160" y="0"/>
                </a:lnTo>
                <a:lnTo>
                  <a:pt x="6113160" y="6467276"/>
                </a:lnTo>
                <a:lnTo>
                  <a:pt x="0" y="6467276"/>
                </a:lnTo>
                <a:lnTo>
                  <a:pt x="0" y="0"/>
                </a:lnTo>
                <a:close/>
              </a:path>
            </a:pathLst>
          </a:custGeom>
          <a:blipFill>
            <a:blip r:embed="rId7"/>
            <a:stretch>
              <a:fillRect l="0" t="0" r="0" b="0"/>
            </a:stretch>
          </a:blipFill>
        </p:spPr>
      </p:sp>
      <p:sp>
        <p:nvSpPr>
          <p:cNvPr name="TextBox 10" id="10"/>
          <p:cNvSpPr txBox="true"/>
          <p:nvPr/>
        </p:nvSpPr>
        <p:spPr>
          <a:xfrm rot="0">
            <a:off x="6154590" y="36830"/>
            <a:ext cx="4244102" cy="991870"/>
          </a:xfrm>
          <a:prstGeom prst="rect">
            <a:avLst/>
          </a:prstGeom>
        </p:spPr>
        <p:txBody>
          <a:bodyPr anchor="t" rtlCol="false" tIns="0" lIns="0" bIns="0" rIns="0">
            <a:spAutoFit/>
          </a:bodyPr>
          <a:lstStyle/>
          <a:p>
            <a:pPr algn="ctr">
              <a:lnSpc>
                <a:spcPts val="7279"/>
              </a:lnSpc>
            </a:pPr>
            <a:r>
              <a:rPr lang="en-US" sz="5199" b="true">
                <a:solidFill>
                  <a:srgbClr val="615EDB"/>
                </a:solidFill>
                <a:latin typeface="Times New Roman Bold"/>
                <a:ea typeface="Times New Roman Bold"/>
                <a:cs typeface="Times New Roman Bold"/>
                <a:sym typeface="Times New Roman Bold"/>
              </a:rPr>
              <a:t>Result Analysis</a:t>
            </a:r>
          </a:p>
        </p:txBody>
      </p:sp>
      <p:sp>
        <p:nvSpPr>
          <p:cNvPr name="TextBox 11" id="11"/>
          <p:cNvSpPr txBox="true"/>
          <p:nvPr/>
        </p:nvSpPr>
        <p:spPr>
          <a:xfrm rot="0">
            <a:off x="2277925" y="8456494"/>
            <a:ext cx="6472738" cy="613411"/>
          </a:xfrm>
          <a:prstGeom prst="rect">
            <a:avLst/>
          </a:prstGeom>
        </p:spPr>
        <p:txBody>
          <a:bodyPr anchor="t" rtlCol="false" tIns="0" lIns="0" bIns="0" rIns="0">
            <a:spAutoFit/>
          </a:bodyPr>
          <a:lstStyle/>
          <a:p>
            <a:pPr algn="ctr">
              <a:lnSpc>
                <a:spcPts val="5039"/>
              </a:lnSpc>
              <a:spcBef>
                <a:spcPct val="0"/>
              </a:spcBef>
            </a:pPr>
            <a:r>
              <a:rPr lang="en-US" sz="3599">
                <a:solidFill>
                  <a:srgbClr val="615EDB"/>
                </a:solidFill>
                <a:latin typeface="Canva Sans"/>
                <a:ea typeface="Canva Sans"/>
                <a:cs typeface="Canva Sans"/>
                <a:sym typeface="Canva Sans"/>
              </a:rPr>
              <a:t>Circuit </a:t>
            </a:r>
          </a:p>
        </p:txBody>
      </p:sp>
      <p:sp>
        <p:nvSpPr>
          <p:cNvPr name="TextBox 12" id="12"/>
          <p:cNvSpPr txBox="true"/>
          <p:nvPr/>
        </p:nvSpPr>
        <p:spPr>
          <a:xfrm rot="0">
            <a:off x="11657827" y="8792410"/>
            <a:ext cx="3108246" cy="497841"/>
          </a:xfrm>
          <a:prstGeom prst="rect">
            <a:avLst/>
          </a:prstGeom>
        </p:spPr>
        <p:txBody>
          <a:bodyPr anchor="t" rtlCol="false" tIns="0" lIns="0" bIns="0" rIns="0">
            <a:spAutoFit/>
          </a:bodyPr>
          <a:lstStyle/>
          <a:p>
            <a:pPr algn="ctr">
              <a:lnSpc>
                <a:spcPts val="4059"/>
              </a:lnSpc>
              <a:spcBef>
                <a:spcPct val="0"/>
              </a:spcBef>
            </a:pPr>
            <a:r>
              <a:rPr lang="en-US" sz="2899">
                <a:solidFill>
                  <a:srgbClr val="615EDB"/>
                </a:solidFill>
                <a:latin typeface="Canva Sans"/>
                <a:ea typeface="Canva Sans"/>
                <a:cs typeface="Canva Sans"/>
                <a:sym typeface="Canva Sans"/>
              </a:rPr>
              <a:t>Sensor Readingss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9774" y="378815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49774" y="290926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05286" y="6890879"/>
            <a:ext cx="3582714" cy="3582714"/>
          </a:xfrm>
          <a:custGeom>
            <a:avLst/>
            <a:gdLst/>
            <a:ahLst/>
            <a:cxnLst/>
            <a:rect r="r" b="b" t="t" l="l"/>
            <a:pathLst>
              <a:path h="3582714" w="3582714">
                <a:moveTo>
                  <a:pt x="0" y="0"/>
                </a:moveTo>
                <a:lnTo>
                  <a:pt x="3582714" y="0"/>
                </a:lnTo>
                <a:lnTo>
                  <a:pt x="3582714" y="3582714"/>
                </a:lnTo>
                <a:lnTo>
                  <a:pt x="0" y="3582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49774" y="6317913"/>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070849" y="5053034"/>
            <a:ext cx="2099549" cy="1152127"/>
          </a:xfrm>
          <a:custGeom>
            <a:avLst/>
            <a:gdLst/>
            <a:ahLst/>
            <a:cxnLst/>
            <a:rect r="r" b="b" t="t" l="l"/>
            <a:pathLst>
              <a:path h="1152127" w="2099549">
                <a:moveTo>
                  <a:pt x="0" y="0"/>
                </a:moveTo>
                <a:lnTo>
                  <a:pt x="2099549" y="0"/>
                </a:lnTo>
                <a:lnTo>
                  <a:pt x="2099549"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0" y="-215922"/>
            <a:ext cx="3582714" cy="3582714"/>
          </a:xfrm>
          <a:custGeom>
            <a:avLst/>
            <a:gdLst/>
            <a:ahLst/>
            <a:cxnLst/>
            <a:rect r="r" b="b" t="t" l="l"/>
            <a:pathLst>
              <a:path h="3582714" w="3582714">
                <a:moveTo>
                  <a:pt x="3582714" y="3582714"/>
                </a:moveTo>
                <a:lnTo>
                  <a:pt x="0" y="3582714"/>
                </a:lnTo>
                <a:lnTo>
                  <a:pt x="0" y="0"/>
                </a:lnTo>
                <a:lnTo>
                  <a:pt x="3582714" y="0"/>
                </a:lnTo>
                <a:lnTo>
                  <a:pt x="3582714" y="358271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154590" y="36830"/>
            <a:ext cx="4244102" cy="991870"/>
          </a:xfrm>
          <a:prstGeom prst="rect">
            <a:avLst/>
          </a:prstGeom>
        </p:spPr>
        <p:txBody>
          <a:bodyPr anchor="t" rtlCol="false" tIns="0" lIns="0" bIns="0" rIns="0">
            <a:spAutoFit/>
          </a:bodyPr>
          <a:lstStyle/>
          <a:p>
            <a:pPr algn="ctr">
              <a:lnSpc>
                <a:spcPts val="7279"/>
              </a:lnSpc>
            </a:pPr>
            <a:r>
              <a:rPr lang="en-US" sz="5199" b="true">
                <a:solidFill>
                  <a:srgbClr val="615EDB"/>
                </a:solidFill>
                <a:latin typeface="Times New Roman Bold"/>
                <a:ea typeface="Times New Roman Bold"/>
                <a:cs typeface="Times New Roman Bold"/>
                <a:sym typeface="Times New Roman Bold"/>
              </a:rPr>
              <a:t>Result Analysis</a:t>
            </a:r>
          </a:p>
        </p:txBody>
      </p:sp>
      <p:sp>
        <p:nvSpPr>
          <p:cNvPr name="TextBox 9" id="9"/>
          <p:cNvSpPr txBox="true"/>
          <p:nvPr/>
        </p:nvSpPr>
        <p:spPr>
          <a:xfrm rot="0">
            <a:off x="1423148" y="1761348"/>
            <a:ext cx="8773239" cy="511811"/>
          </a:xfrm>
          <a:prstGeom prst="rect">
            <a:avLst/>
          </a:prstGeom>
        </p:spPr>
        <p:txBody>
          <a:bodyPr anchor="t" rtlCol="false" tIns="0" lIns="0" bIns="0" rIns="0">
            <a:spAutoFit/>
          </a:bodyPr>
          <a:lstStyle/>
          <a:p>
            <a:pPr algn="ctr">
              <a:lnSpc>
                <a:spcPts val="4339"/>
              </a:lnSpc>
              <a:spcBef>
                <a:spcPct val="0"/>
              </a:spcBef>
            </a:pPr>
            <a:r>
              <a:rPr lang="en-US" sz="3099">
                <a:solidFill>
                  <a:srgbClr val="615EDB"/>
                </a:solidFill>
                <a:latin typeface="Canva Sans"/>
                <a:ea typeface="Canva Sans"/>
                <a:cs typeface="Canva Sans"/>
                <a:sym typeface="Canva Sans"/>
              </a:rPr>
              <a:t> Augmented Reality Response &amp; User Interface</a:t>
            </a:r>
          </a:p>
        </p:txBody>
      </p:sp>
      <p:sp>
        <p:nvSpPr>
          <p:cNvPr name="TextBox 10" id="10"/>
          <p:cNvSpPr txBox="true"/>
          <p:nvPr/>
        </p:nvSpPr>
        <p:spPr>
          <a:xfrm rot="0">
            <a:off x="1423148" y="2833065"/>
            <a:ext cx="15658551" cy="6872165"/>
          </a:xfrm>
          <a:prstGeom prst="rect">
            <a:avLst/>
          </a:prstGeom>
        </p:spPr>
        <p:txBody>
          <a:bodyPr anchor="t" rtlCol="false" tIns="0" lIns="0" bIns="0" rIns="0">
            <a:spAutoFit/>
          </a:bodyPr>
          <a:lstStyle/>
          <a:p>
            <a:pPr algn="l">
              <a:lnSpc>
                <a:spcPts val="3419"/>
              </a:lnSpc>
              <a:spcBef>
                <a:spcPct val="0"/>
              </a:spcBef>
            </a:pPr>
            <a:r>
              <a:rPr lang="en-US" sz="2442">
                <a:solidFill>
                  <a:srgbClr val="000000"/>
                </a:solidFill>
                <a:latin typeface="Poppins"/>
                <a:ea typeface="Poppins"/>
                <a:cs typeface="Poppins"/>
                <a:sym typeface="Poppins"/>
              </a:rPr>
              <a:t>1. Unity + Vuforia Visualization</a:t>
            </a:r>
          </a:p>
          <a:p>
            <a:pPr algn="l">
              <a:lnSpc>
                <a:spcPts val="3419"/>
              </a:lnSpc>
              <a:spcBef>
                <a:spcPct val="0"/>
              </a:spcBef>
            </a:pPr>
            <a:r>
              <a:rPr lang="en-US" sz="2442">
                <a:solidFill>
                  <a:srgbClr val="000000"/>
                </a:solidFill>
                <a:latin typeface="Poppins"/>
                <a:ea typeface="Poppins"/>
                <a:cs typeface="Poppins"/>
                <a:sym typeface="Poppins"/>
              </a:rPr>
              <a:t>             The Vuforia-based marker detection in Unity successfully rendered the water tank model in AR within 1–2 seconds.</a:t>
            </a:r>
          </a:p>
          <a:p>
            <a:pPr algn="l">
              <a:lnSpc>
                <a:spcPts val="3419"/>
              </a:lnSpc>
              <a:spcBef>
                <a:spcPct val="0"/>
              </a:spcBef>
            </a:pPr>
            <a:r>
              <a:rPr lang="en-US" sz="2442">
                <a:solidFill>
                  <a:srgbClr val="000000"/>
                </a:solidFill>
                <a:latin typeface="Poppins"/>
                <a:ea typeface="Poppins"/>
                <a:cs typeface="Poppins"/>
                <a:sym typeface="Poppins"/>
              </a:rPr>
              <a:t>             Water levels updated in real time, reflecting Firebase data changes instantly.</a:t>
            </a:r>
          </a:p>
          <a:p>
            <a:pPr algn="l">
              <a:lnSpc>
                <a:spcPts val="3419"/>
              </a:lnSpc>
              <a:spcBef>
                <a:spcPct val="0"/>
              </a:spcBef>
            </a:pPr>
            <a:r>
              <a:rPr lang="en-US" sz="2442">
                <a:solidFill>
                  <a:srgbClr val="000000"/>
                </a:solidFill>
                <a:latin typeface="Poppins"/>
                <a:ea typeface="Poppins"/>
                <a:cs typeface="Poppins"/>
                <a:sym typeface="Poppins"/>
              </a:rPr>
              <a:t>2. Firebase Integration</a:t>
            </a:r>
          </a:p>
          <a:p>
            <a:pPr algn="l">
              <a:lnSpc>
                <a:spcPts val="3419"/>
              </a:lnSpc>
              <a:spcBef>
                <a:spcPct val="0"/>
              </a:spcBef>
            </a:pPr>
            <a:r>
              <a:rPr lang="en-US" sz="2442">
                <a:solidFill>
                  <a:srgbClr val="000000"/>
                </a:solidFill>
                <a:latin typeface="Poppins"/>
                <a:ea typeface="Poppins"/>
                <a:cs typeface="Poppins"/>
                <a:sym typeface="Poppins"/>
              </a:rPr>
              <a:t>              The database efficiently handled continuous data inputs and served them to the AR interface without delays.</a:t>
            </a:r>
          </a:p>
          <a:p>
            <a:pPr algn="l">
              <a:lnSpc>
                <a:spcPts val="3419"/>
              </a:lnSpc>
              <a:spcBef>
                <a:spcPct val="0"/>
              </a:spcBef>
            </a:pPr>
            <a:r>
              <a:rPr lang="en-US" sz="2442">
                <a:solidFill>
                  <a:srgbClr val="000000"/>
                </a:solidFill>
                <a:latin typeface="Poppins"/>
                <a:ea typeface="Poppins"/>
                <a:cs typeface="Poppins"/>
                <a:sym typeface="Poppins"/>
              </a:rPr>
              <a:t>               Data consistency and reliability were maintained even under rapid updates.</a:t>
            </a:r>
          </a:p>
          <a:p>
            <a:pPr algn="l">
              <a:lnSpc>
                <a:spcPts val="3419"/>
              </a:lnSpc>
              <a:spcBef>
                <a:spcPct val="0"/>
              </a:spcBef>
            </a:pPr>
            <a:r>
              <a:rPr lang="en-US" sz="2442">
                <a:solidFill>
                  <a:srgbClr val="000000"/>
                </a:solidFill>
                <a:latin typeface="Poppins"/>
                <a:ea typeface="Poppins"/>
                <a:cs typeface="Poppins"/>
                <a:sym typeface="Poppins"/>
              </a:rPr>
              <a:t>3. User Experience</a:t>
            </a:r>
          </a:p>
          <a:p>
            <a:pPr algn="l">
              <a:lnSpc>
                <a:spcPts val="3419"/>
              </a:lnSpc>
              <a:spcBef>
                <a:spcPct val="0"/>
              </a:spcBef>
            </a:pPr>
            <a:r>
              <a:rPr lang="en-US" sz="2442">
                <a:solidFill>
                  <a:srgbClr val="000000"/>
                </a:solidFill>
                <a:latin typeface="Poppins"/>
                <a:ea typeface="Poppins"/>
                <a:cs typeface="Poppins"/>
                <a:sym typeface="Poppins"/>
              </a:rPr>
              <a:t>               The AR application offered an intuitive and immersive experience for visualizing tank levels.</a:t>
            </a:r>
          </a:p>
          <a:p>
            <a:pPr algn="l">
              <a:lnSpc>
                <a:spcPts val="3419"/>
              </a:lnSpc>
              <a:spcBef>
                <a:spcPct val="0"/>
              </a:spcBef>
            </a:pPr>
            <a:r>
              <a:rPr lang="en-US" sz="2442">
                <a:solidFill>
                  <a:srgbClr val="000000"/>
                </a:solidFill>
                <a:latin typeface="Poppins"/>
                <a:ea typeface="Poppins"/>
                <a:cs typeface="Poppins"/>
                <a:sym typeface="Poppins"/>
              </a:rPr>
              <a:t>               Potential users (e.g., farmers or facility managers) could easily identify water status without opening physical tanks.</a:t>
            </a:r>
          </a:p>
          <a:p>
            <a:pPr algn="l">
              <a:lnSpc>
                <a:spcPts val="3419"/>
              </a:lnSpc>
              <a:spcBef>
                <a:spcPct val="0"/>
              </a:spcBef>
            </a:pPr>
            <a:r>
              <a:rPr lang="en-US" sz="2442">
                <a:solidFill>
                  <a:srgbClr val="000000"/>
                </a:solidFill>
                <a:latin typeface="Poppins"/>
                <a:ea typeface="Poppins"/>
                <a:cs typeface="Poppins"/>
                <a:sym typeface="Poppins"/>
              </a:rPr>
              <a:t>4. Observations from Field Testing</a:t>
            </a:r>
          </a:p>
          <a:p>
            <a:pPr algn="l">
              <a:lnSpc>
                <a:spcPts val="3419"/>
              </a:lnSpc>
              <a:spcBef>
                <a:spcPct val="0"/>
              </a:spcBef>
            </a:pPr>
            <a:r>
              <a:rPr lang="en-US" sz="2442">
                <a:solidFill>
                  <a:srgbClr val="000000"/>
                </a:solidFill>
                <a:latin typeface="Poppins"/>
                <a:ea typeface="Poppins"/>
                <a:cs typeface="Poppins"/>
                <a:sym typeface="Poppins"/>
              </a:rPr>
              <a:t>              The system worked reliably under various lighting conditions. </a:t>
            </a:r>
          </a:p>
          <a:p>
            <a:pPr algn="l">
              <a:lnSpc>
                <a:spcPts val="3419"/>
              </a:lnSpc>
              <a:spcBef>
                <a:spcPct val="0"/>
              </a:spcBef>
            </a:pPr>
            <a:r>
              <a:rPr lang="en-US" sz="2442">
                <a:solidFill>
                  <a:srgbClr val="000000"/>
                </a:solidFill>
                <a:latin typeface="Poppins"/>
                <a:ea typeface="Poppins"/>
                <a:cs typeface="Poppins"/>
                <a:sym typeface="Poppins"/>
              </a:rPr>
              <a:t>              Minor interference from ambient noise and heat was observed but did not significantly affect sensor readings.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9774" y="378815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49774" y="290926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05286" y="6890879"/>
            <a:ext cx="3582714" cy="3582714"/>
          </a:xfrm>
          <a:custGeom>
            <a:avLst/>
            <a:gdLst/>
            <a:ahLst/>
            <a:cxnLst/>
            <a:rect r="r" b="b" t="t" l="l"/>
            <a:pathLst>
              <a:path h="3582714" w="3582714">
                <a:moveTo>
                  <a:pt x="0" y="0"/>
                </a:moveTo>
                <a:lnTo>
                  <a:pt x="3582714" y="0"/>
                </a:lnTo>
                <a:lnTo>
                  <a:pt x="3582714" y="3582714"/>
                </a:lnTo>
                <a:lnTo>
                  <a:pt x="0" y="3582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49774" y="6317913"/>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070849" y="5053034"/>
            <a:ext cx="2099549" cy="1152127"/>
          </a:xfrm>
          <a:custGeom>
            <a:avLst/>
            <a:gdLst/>
            <a:ahLst/>
            <a:cxnLst/>
            <a:rect r="r" b="b" t="t" l="l"/>
            <a:pathLst>
              <a:path h="1152127" w="2099549">
                <a:moveTo>
                  <a:pt x="0" y="0"/>
                </a:moveTo>
                <a:lnTo>
                  <a:pt x="2099549" y="0"/>
                </a:lnTo>
                <a:lnTo>
                  <a:pt x="2099549"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0" y="-215922"/>
            <a:ext cx="3582714" cy="3582714"/>
          </a:xfrm>
          <a:custGeom>
            <a:avLst/>
            <a:gdLst/>
            <a:ahLst/>
            <a:cxnLst/>
            <a:rect r="r" b="b" t="t" l="l"/>
            <a:pathLst>
              <a:path h="3582714" w="3582714">
                <a:moveTo>
                  <a:pt x="3582714" y="3582714"/>
                </a:moveTo>
                <a:lnTo>
                  <a:pt x="0" y="3582714"/>
                </a:lnTo>
                <a:lnTo>
                  <a:pt x="0" y="0"/>
                </a:lnTo>
                <a:lnTo>
                  <a:pt x="3582714" y="0"/>
                </a:lnTo>
                <a:lnTo>
                  <a:pt x="3582714" y="358271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70224" y="2038632"/>
            <a:ext cx="3499045" cy="3499045"/>
          </a:xfrm>
          <a:custGeom>
            <a:avLst/>
            <a:gdLst/>
            <a:ahLst/>
            <a:cxnLst/>
            <a:rect r="r" b="b" t="t" l="l"/>
            <a:pathLst>
              <a:path h="3499045" w="3499045">
                <a:moveTo>
                  <a:pt x="0" y="0"/>
                </a:moveTo>
                <a:lnTo>
                  <a:pt x="3499045" y="0"/>
                </a:lnTo>
                <a:lnTo>
                  <a:pt x="3499045" y="3499045"/>
                </a:lnTo>
                <a:lnTo>
                  <a:pt x="0" y="3499045"/>
                </a:lnTo>
                <a:lnTo>
                  <a:pt x="0" y="0"/>
                </a:lnTo>
                <a:close/>
              </a:path>
            </a:pathLst>
          </a:custGeom>
          <a:blipFill>
            <a:blip r:embed="rId6"/>
            <a:stretch>
              <a:fillRect l="0" t="0" r="0" b="0"/>
            </a:stretch>
          </a:blipFill>
        </p:spPr>
      </p:sp>
      <p:sp>
        <p:nvSpPr>
          <p:cNvPr name="Freeform 9" id="9"/>
          <p:cNvSpPr/>
          <p:nvPr/>
        </p:nvSpPr>
        <p:spPr>
          <a:xfrm flipH="false" flipV="false" rot="0">
            <a:off x="10839624" y="5852002"/>
            <a:ext cx="6788298" cy="3911757"/>
          </a:xfrm>
          <a:custGeom>
            <a:avLst/>
            <a:gdLst/>
            <a:ahLst/>
            <a:cxnLst/>
            <a:rect r="r" b="b" t="t" l="l"/>
            <a:pathLst>
              <a:path h="3911757" w="6788298">
                <a:moveTo>
                  <a:pt x="0" y="0"/>
                </a:moveTo>
                <a:lnTo>
                  <a:pt x="6788299" y="0"/>
                </a:lnTo>
                <a:lnTo>
                  <a:pt x="6788299" y="3911757"/>
                </a:lnTo>
                <a:lnTo>
                  <a:pt x="0" y="3911757"/>
                </a:lnTo>
                <a:lnTo>
                  <a:pt x="0" y="0"/>
                </a:lnTo>
                <a:close/>
              </a:path>
            </a:pathLst>
          </a:custGeom>
          <a:blipFill>
            <a:blip r:embed="rId7"/>
            <a:stretch>
              <a:fillRect l="0" t="0" r="0" b="0"/>
            </a:stretch>
          </a:blipFill>
        </p:spPr>
      </p:sp>
      <p:sp>
        <p:nvSpPr>
          <p:cNvPr name="Freeform 10" id="10"/>
          <p:cNvSpPr/>
          <p:nvPr/>
        </p:nvSpPr>
        <p:spPr>
          <a:xfrm flipH="false" flipV="false" rot="0">
            <a:off x="1028700" y="5852002"/>
            <a:ext cx="9267600" cy="3776547"/>
          </a:xfrm>
          <a:custGeom>
            <a:avLst/>
            <a:gdLst/>
            <a:ahLst/>
            <a:cxnLst/>
            <a:rect r="r" b="b" t="t" l="l"/>
            <a:pathLst>
              <a:path h="3776547" w="9267600">
                <a:moveTo>
                  <a:pt x="0" y="0"/>
                </a:moveTo>
                <a:lnTo>
                  <a:pt x="9267600" y="0"/>
                </a:lnTo>
                <a:lnTo>
                  <a:pt x="9267600" y="3776547"/>
                </a:lnTo>
                <a:lnTo>
                  <a:pt x="0" y="3776547"/>
                </a:lnTo>
                <a:lnTo>
                  <a:pt x="0" y="0"/>
                </a:lnTo>
                <a:close/>
              </a:path>
            </a:pathLst>
          </a:custGeom>
          <a:blipFill>
            <a:blip r:embed="rId8"/>
            <a:stretch>
              <a:fillRect l="0" t="0" r="0" b="0"/>
            </a:stretch>
          </a:blipFill>
        </p:spPr>
      </p:sp>
      <p:sp>
        <p:nvSpPr>
          <p:cNvPr name="Freeform 11" id="11"/>
          <p:cNvSpPr/>
          <p:nvPr/>
        </p:nvSpPr>
        <p:spPr>
          <a:xfrm flipH="false" flipV="false" rot="0">
            <a:off x="7892742" y="3109224"/>
            <a:ext cx="9813076" cy="1675996"/>
          </a:xfrm>
          <a:custGeom>
            <a:avLst/>
            <a:gdLst/>
            <a:ahLst/>
            <a:cxnLst/>
            <a:rect r="r" b="b" t="t" l="l"/>
            <a:pathLst>
              <a:path h="1675996" w="9813076">
                <a:moveTo>
                  <a:pt x="0" y="0"/>
                </a:moveTo>
                <a:lnTo>
                  <a:pt x="9813076" y="0"/>
                </a:lnTo>
                <a:lnTo>
                  <a:pt x="9813076" y="1675996"/>
                </a:lnTo>
                <a:lnTo>
                  <a:pt x="0" y="1675996"/>
                </a:lnTo>
                <a:lnTo>
                  <a:pt x="0" y="0"/>
                </a:lnTo>
                <a:close/>
              </a:path>
            </a:pathLst>
          </a:custGeom>
          <a:blipFill>
            <a:blip r:embed="rId9"/>
            <a:stretch>
              <a:fillRect l="0" t="0" r="0" b="0"/>
            </a:stretch>
          </a:blipFill>
        </p:spPr>
      </p:sp>
      <p:sp>
        <p:nvSpPr>
          <p:cNvPr name="TextBox 12" id="12"/>
          <p:cNvSpPr txBox="true"/>
          <p:nvPr/>
        </p:nvSpPr>
        <p:spPr>
          <a:xfrm rot="0">
            <a:off x="6154590" y="36830"/>
            <a:ext cx="4244102" cy="991870"/>
          </a:xfrm>
          <a:prstGeom prst="rect">
            <a:avLst/>
          </a:prstGeom>
        </p:spPr>
        <p:txBody>
          <a:bodyPr anchor="t" rtlCol="false" tIns="0" lIns="0" bIns="0" rIns="0">
            <a:spAutoFit/>
          </a:bodyPr>
          <a:lstStyle/>
          <a:p>
            <a:pPr algn="ctr">
              <a:lnSpc>
                <a:spcPts val="7279"/>
              </a:lnSpc>
            </a:pPr>
            <a:r>
              <a:rPr lang="en-US" sz="5199" b="true">
                <a:solidFill>
                  <a:srgbClr val="615EDB"/>
                </a:solidFill>
                <a:latin typeface="Times New Roman Bold"/>
                <a:ea typeface="Times New Roman Bold"/>
                <a:cs typeface="Times New Roman Bold"/>
                <a:sym typeface="Times New Roman Bold"/>
              </a:rPr>
              <a:t>Result Analysis</a:t>
            </a:r>
          </a:p>
        </p:txBody>
      </p:sp>
      <p:sp>
        <p:nvSpPr>
          <p:cNvPr name="TextBox 13" id="13"/>
          <p:cNvSpPr txBox="true"/>
          <p:nvPr/>
        </p:nvSpPr>
        <p:spPr>
          <a:xfrm rot="0">
            <a:off x="1370224" y="1295717"/>
            <a:ext cx="8773239" cy="511811"/>
          </a:xfrm>
          <a:prstGeom prst="rect">
            <a:avLst/>
          </a:prstGeom>
        </p:spPr>
        <p:txBody>
          <a:bodyPr anchor="t" rtlCol="false" tIns="0" lIns="0" bIns="0" rIns="0">
            <a:spAutoFit/>
          </a:bodyPr>
          <a:lstStyle/>
          <a:p>
            <a:pPr algn="ctr">
              <a:lnSpc>
                <a:spcPts val="4339"/>
              </a:lnSpc>
              <a:spcBef>
                <a:spcPct val="0"/>
              </a:spcBef>
            </a:pPr>
            <a:r>
              <a:rPr lang="en-US" sz="3099">
                <a:solidFill>
                  <a:srgbClr val="615EDB"/>
                </a:solidFill>
                <a:latin typeface="Canva Sans"/>
                <a:ea typeface="Canva Sans"/>
                <a:cs typeface="Canva Sans"/>
                <a:sym typeface="Canva Sans"/>
              </a:rPr>
              <a:t> Augmented Reality Response &amp; User Interface</a:t>
            </a:r>
          </a:p>
        </p:txBody>
      </p:sp>
      <p:sp>
        <p:nvSpPr>
          <p:cNvPr name="TextBox 14" id="14"/>
          <p:cNvSpPr txBox="true"/>
          <p:nvPr/>
        </p:nvSpPr>
        <p:spPr>
          <a:xfrm rot="0">
            <a:off x="4843886" y="3590987"/>
            <a:ext cx="1637228" cy="356235"/>
          </a:xfrm>
          <a:prstGeom prst="rect">
            <a:avLst/>
          </a:prstGeom>
        </p:spPr>
        <p:txBody>
          <a:bodyPr anchor="t" rtlCol="false" tIns="0" lIns="0" bIns="0" rIns="0">
            <a:spAutoFit/>
          </a:bodyPr>
          <a:lstStyle/>
          <a:p>
            <a:pPr algn="ctr">
              <a:lnSpc>
                <a:spcPts val="2940"/>
              </a:lnSpc>
              <a:spcBef>
                <a:spcPct val="0"/>
              </a:spcBef>
            </a:pPr>
            <a:r>
              <a:rPr lang="en-US" sz="2100">
                <a:solidFill>
                  <a:srgbClr val="615EDB"/>
                </a:solidFill>
                <a:latin typeface="Canva Sans"/>
                <a:ea typeface="Canva Sans"/>
                <a:cs typeface="Canva Sans"/>
                <a:sym typeface="Canva Sans"/>
              </a:rPr>
              <a:t>Image Target</a:t>
            </a:r>
          </a:p>
        </p:txBody>
      </p:sp>
      <p:sp>
        <p:nvSpPr>
          <p:cNvPr name="TextBox 15" id="15"/>
          <p:cNvSpPr txBox="true"/>
          <p:nvPr/>
        </p:nvSpPr>
        <p:spPr>
          <a:xfrm rot="0">
            <a:off x="4869269" y="5340510"/>
            <a:ext cx="3023473" cy="356235"/>
          </a:xfrm>
          <a:prstGeom prst="rect">
            <a:avLst/>
          </a:prstGeom>
        </p:spPr>
        <p:txBody>
          <a:bodyPr anchor="t" rtlCol="false" tIns="0" lIns="0" bIns="0" rIns="0">
            <a:spAutoFit/>
          </a:bodyPr>
          <a:lstStyle/>
          <a:p>
            <a:pPr algn="ctr">
              <a:lnSpc>
                <a:spcPts val="2940"/>
              </a:lnSpc>
              <a:spcBef>
                <a:spcPct val="0"/>
              </a:spcBef>
            </a:pPr>
            <a:r>
              <a:rPr lang="en-US" sz="2100">
                <a:solidFill>
                  <a:srgbClr val="615EDB"/>
                </a:solidFill>
                <a:latin typeface="Canva Sans"/>
                <a:ea typeface="Canva Sans"/>
                <a:cs typeface="Canva Sans"/>
                <a:sym typeface="Canva Sans"/>
              </a:rPr>
              <a:t>Fire base  data readings</a:t>
            </a:r>
          </a:p>
        </p:txBody>
      </p:sp>
      <p:sp>
        <p:nvSpPr>
          <p:cNvPr name="TextBox 16" id="16"/>
          <p:cNvSpPr txBox="true"/>
          <p:nvPr/>
        </p:nvSpPr>
        <p:spPr>
          <a:xfrm rot="0">
            <a:off x="12930135" y="5272862"/>
            <a:ext cx="2108121" cy="356235"/>
          </a:xfrm>
          <a:prstGeom prst="rect">
            <a:avLst/>
          </a:prstGeom>
        </p:spPr>
        <p:txBody>
          <a:bodyPr anchor="t" rtlCol="false" tIns="0" lIns="0" bIns="0" rIns="0">
            <a:spAutoFit/>
          </a:bodyPr>
          <a:lstStyle/>
          <a:p>
            <a:pPr algn="ctr">
              <a:lnSpc>
                <a:spcPts val="2940"/>
              </a:lnSpc>
              <a:spcBef>
                <a:spcPct val="0"/>
              </a:spcBef>
            </a:pPr>
            <a:r>
              <a:rPr lang="en-US" sz="2100">
                <a:solidFill>
                  <a:srgbClr val="615EDB"/>
                </a:solidFill>
                <a:latin typeface="Canva Sans"/>
                <a:ea typeface="Canva Sans"/>
                <a:cs typeface="Canva Sans"/>
                <a:sym typeface="Canva Sans"/>
              </a:rPr>
              <a:t>Object Iin UNITY</a:t>
            </a:r>
          </a:p>
        </p:txBody>
      </p:sp>
      <p:sp>
        <p:nvSpPr>
          <p:cNvPr name="TextBox 17" id="17"/>
          <p:cNvSpPr txBox="true"/>
          <p:nvPr/>
        </p:nvSpPr>
        <p:spPr>
          <a:xfrm rot="0">
            <a:off x="11243582" y="2533914"/>
            <a:ext cx="2310527" cy="356235"/>
          </a:xfrm>
          <a:prstGeom prst="rect">
            <a:avLst/>
          </a:prstGeom>
        </p:spPr>
        <p:txBody>
          <a:bodyPr anchor="t" rtlCol="false" tIns="0" lIns="0" bIns="0" rIns="0">
            <a:spAutoFit/>
          </a:bodyPr>
          <a:lstStyle/>
          <a:p>
            <a:pPr algn="ctr">
              <a:lnSpc>
                <a:spcPts val="2940"/>
              </a:lnSpc>
              <a:spcBef>
                <a:spcPct val="0"/>
              </a:spcBef>
            </a:pPr>
            <a:r>
              <a:rPr lang="en-US" sz="2100">
                <a:solidFill>
                  <a:srgbClr val="615EDB"/>
                </a:solidFill>
                <a:latin typeface="Canva Sans"/>
                <a:ea typeface="Canva Sans"/>
                <a:cs typeface="Canva Sans"/>
                <a:sym typeface="Canva Sans"/>
              </a:rPr>
              <a:t>UNITY application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944606" y="6414912"/>
            <a:ext cx="5703543" cy="4490244"/>
          </a:xfrm>
          <a:custGeom>
            <a:avLst/>
            <a:gdLst/>
            <a:ahLst/>
            <a:cxnLst/>
            <a:rect r="r" b="b" t="t" l="l"/>
            <a:pathLst>
              <a:path h="4490244" w="5703543">
                <a:moveTo>
                  <a:pt x="0" y="4490244"/>
                </a:moveTo>
                <a:lnTo>
                  <a:pt x="5703544" y="4490244"/>
                </a:lnTo>
                <a:lnTo>
                  <a:pt x="5703544"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62542" y="6583325"/>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786379" y="3029301"/>
            <a:ext cx="842787" cy="84278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7" id="7"/>
          <p:cNvGrpSpPr/>
          <p:nvPr/>
        </p:nvGrpSpPr>
        <p:grpSpPr>
          <a:xfrm rot="0">
            <a:off x="2786379" y="4157838"/>
            <a:ext cx="842787" cy="84278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0" id="10"/>
          <p:cNvGrpSpPr/>
          <p:nvPr/>
        </p:nvGrpSpPr>
        <p:grpSpPr>
          <a:xfrm rot="0">
            <a:off x="2786379" y="5286375"/>
            <a:ext cx="842787" cy="8427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3" id="13"/>
          <p:cNvGrpSpPr/>
          <p:nvPr/>
        </p:nvGrpSpPr>
        <p:grpSpPr>
          <a:xfrm rot="0">
            <a:off x="2851772" y="6414912"/>
            <a:ext cx="842787" cy="8427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6" id="16"/>
          <p:cNvGrpSpPr/>
          <p:nvPr/>
        </p:nvGrpSpPr>
        <p:grpSpPr>
          <a:xfrm rot="0">
            <a:off x="2851772" y="7620484"/>
            <a:ext cx="842787" cy="84278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19" id="19"/>
          <p:cNvGrpSpPr/>
          <p:nvPr/>
        </p:nvGrpSpPr>
        <p:grpSpPr>
          <a:xfrm rot="0">
            <a:off x="2851772" y="8841028"/>
            <a:ext cx="842787" cy="84278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grpSp>
        <p:nvGrpSpPr>
          <p:cNvPr name="Group 22" id="22"/>
          <p:cNvGrpSpPr/>
          <p:nvPr/>
        </p:nvGrpSpPr>
        <p:grpSpPr>
          <a:xfrm rot="0">
            <a:off x="9615806" y="3222095"/>
            <a:ext cx="842787" cy="84278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07</a:t>
              </a:r>
            </a:p>
          </p:txBody>
        </p:sp>
      </p:grpSp>
      <p:grpSp>
        <p:nvGrpSpPr>
          <p:cNvPr name="Group 25" id="25"/>
          <p:cNvGrpSpPr/>
          <p:nvPr/>
        </p:nvGrpSpPr>
        <p:grpSpPr>
          <a:xfrm rot="0">
            <a:off x="9615806" y="4388803"/>
            <a:ext cx="842787" cy="84278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08</a:t>
              </a:r>
            </a:p>
          </p:txBody>
        </p:sp>
      </p:grpSp>
      <p:grpSp>
        <p:nvGrpSpPr>
          <p:cNvPr name="Group 28" id="28"/>
          <p:cNvGrpSpPr/>
          <p:nvPr/>
        </p:nvGrpSpPr>
        <p:grpSpPr>
          <a:xfrm rot="0">
            <a:off x="9615806" y="5607376"/>
            <a:ext cx="842787" cy="84278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09</a:t>
              </a:r>
            </a:p>
          </p:txBody>
        </p:sp>
      </p:grpSp>
      <p:sp>
        <p:nvSpPr>
          <p:cNvPr name="TextBox 31" id="31"/>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CONTENT</a:t>
            </a:r>
          </a:p>
        </p:txBody>
      </p:sp>
      <p:sp>
        <p:nvSpPr>
          <p:cNvPr name="TextBox 32" id="32"/>
          <p:cNvSpPr txBox="true"/>
          <p:nvPr/>
        </p:nvSpPr>
        <p:spPr>
          <a:xfrm rot="0">
            <a:off x="3837582" y="3164945"/>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Introduction</a:t>
            </a:r>
          </a:p>
        </p:txBody>
      </p:sp>
      <p:sp>
        <p:nvSpPr>
          <p:cNvPr name="TextBox 33" id="33"/>
          <p:cNvSpPr txBox="true"/>
          <p:nvPr/>
        </p:nvSpPr>
        <p:spPr>
          <a:xfrm rot="0">
            <a:off x="3837582" y="7768020"/>
            <a:ext cx="5891358" cy="505190"/>
          </a:xfrm>
          <a:prstGeom prst="rect">
            <a:avLst/>
          </a:prstGeom>
        </p:spPr>
        <p:txBody>
          <a:bodyPr anchor="t" rtlCol="false" tIns="0" lIns="0" bIns="0" rIns="0">
            <a:spAutoFit/>
          </a:bodyPr>
          <a:lstStyle/>
          <a:p>
            <a:pPr algn="l">
              <a:lnSpc>
                <a:spcPts val="4179"/>
              </a:lnSpc>
            </a:pPr>
            <a:r>
              <a:rPr lang="en-US" sz="2985">
                <a:solidFill>
                  <a:srgbClr val="2D3880"/>
                </a:solidFill>
                <a:latin typeface="Glacial Indifference"/>
                <a:ea typeface="Glacial Indifference"/>
                <a:cs typeface="Glacial Indifference"/>
                <a:sym typeface="Glacial Indifference"/>
              </a:rPr>
              <a:t>Proposed System/Architecture</a:t>
            </a:r>
          </a:p>
        </p:txBody>
      </p:sp>
      <p:sp>
        <p:nvSpPr>
          <p:cNvPr name="TextBox 34" id="34"/>
          <p:cNvSpPr txBox="true"/>
          <p:nvPr/>
        </p:nvSpPr>
        <p:spPr>
          <a:xfrm rot="0">
            <a:off x="10720038" y="2362622"/>
            <a:ext cx="6712761" cy="166179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 </a:t>
            </a:r>
          </a:p>
          <a:p>
            <a:pPr algn="l">
              <a:lnSpc>
                <a:spcPts val="4480"/>
              </a:lnSpc>
            </a:pPr>
          </a:p>
          <a:p>
            <a:pPr algn="l">
              <a:lnSpc>
                <a:spcPts val="4480"/>
              </a:lnSpc>
            </a:pPr>
            <a:r>
              <a:rPr lang="en-US" sz="3200">
                <a:solidFill>
                  <a:srgbClr val="2D3880"/>
                </a:solidFill>
                <a:latin typeface="Glacial Indifference"/>
                <a:ea typeface="Glacial Indifference"/>
                <a:cs typeface="Glacial Indifference"/>
                <a:sym typeface="Glacial Indifference"/>
              </a:rPr>
              <a:t>  Software Tools  and Hardware Tools</a:t>
            </a:r>
          </a:p>
        </p:txBody>
      </p:sp>
      <p:sp>
        <p:nvSpPr>
          <p:cNvPr name="TextBox 35" id="35"/>
          <p:cNvSpPr txBox="true"/>
          <p:nvPr/>
        </p:nvSpPr>
        <p:spPr>
          <a:xfrm rot="0">
            <a:off x="10718905" y="4512557"/>
            <a:ext cx="6713894" cy="533907"/>
          </a:xfrm>
          <a:prstGeom prst="rect">
            <a:avLst/>
          </a:prstGeom>
        </p:spPr>
        <p:txBody>
          <a:bodyPr anchor="t" rtlCol="false" tIns="0" lIns="0" bIns="0" rIns="0">
            <a:spAutoFit/>
          </a:bodyPr>
          <a:lstStyle/>
          <a:p>
            <a:pPr algn="l">
              <a:lnSpc>
                <a:spcPts val="4354"/>
              </a:lnSpc>
            </a:pPr>
            <a:r>
              <a:rPr lang="en-US" sz="3110">
                <a:solidFill>
                  <a:srgbClr val="2D3880"/>
                </a:solidFill>
                <a:latin typeface="Glacial Indifference"/>
                <a:ea typeface="Glacial Indifference"/>
                <a:cs typeface="Glacial Indifference"/>
                <a:sym typeface="Glacial Indifference"/>
              </a:rPr>
              <a:t> Results analysis</a:t>
            </a:r>
          </a:p>
        </p:txBody>
      </p:sp>
      <p:sp>
        <p:nvSpPr>
          <p:cNvPr name="TextBox 36" id="36"/>
          <p:cNvSpPr txBox="true"/>
          <p:nvPr/>
        </p:nvSpPr>
        <p:spPr>
          <a:xfrm rot="0">
            <a:off x="3837582" y="6576766"/>
            <a:ext cx="3566473" cy="475370"/>
          </a:xfrm>
          <a:prstGeom prst="rect">
            <a:avLst/>
          </a:prstGeom>
        </p:spPr>
        <p:txBody>
          <a:bodyPr anchor="t" rtlCol="false" tIns="0" lIns="0" bIns="0" rIns="0">
            <a:spAutoFit/>
          </a:bodyPr>
          <a:lstStyle/>
          <a:p>
            <a:pPr algn="l">
              <a:lnSpc>
                <a:spcPts val="3808"/>
              </a:lnSpc>
            </a:pPr>
            <a:r>
              <a:rPr lang="en-US" sz="2720">
                <a:solidFill>
                  <a:srgbClr val="2D3880"/>
                </a:solidFill>
                <a:latin typeface="Glacial Indifference"/>
                <a:ea typeface="Glacial Indifference"/>
                <a:cs typeface="Glacial Indifference"/>
                <a:sym typeface="Glacial Indifference"/>
              </a:rPr>
              <a:t>RELEVANCE TO SDG</a:t>
            </a:r>
          </a:p>
        </p:txBody>
      </p:sp>
      <p:sp>
        <p:nvSpPr>
          <p:cNvPr name="TextBox 37" id="37"/>
          <p:cNvSpPr txBox="true"/>
          <p:nvPr/>
        </p:nvSpPr>
        <p:spPr>
          <a:xfrm rot="0">
            <a:off x="10718905" y="6725351"/>
            <a:ext cx="4956216" cy="1099820"/>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Contribution of individual Team members</a:t>
            </a:r>
          </a:p>
        </p:txBody>
      </p:sp>
      <p:sp>
        <p:nvSpPr>
          <p:cNvPr name="TextBox 38" id="38"/>
          <p:cNvSpPr txBox="true"/>
          <p:nvPr/>
        </p:nvSpPr>
        <p:spPr>
          <a:xfrm rot="0">
            <a:off x="3837582" y="4303667"/>
            <a:ext cx="2619875" cy="484455"/>
          </a:xfrm>
          <a:prstGeom prst="rect">
            <a:avLst/>
          </a:prstGeom>
        </p:spPr>
        <p:txBody>
          <a:bodyPr anchor="t" rtlCol="false" tIns="0" lIns="0" bIns="0" rIns="0">
            <a:spAutoFit/>
          </a:bodyPr>
          <a:lstStyle/>
          <a:p>
            <a:pPr algn="ctr">
              <a:lnSpc>
                <a:spcPts val="3919"/>
              </a:lnSpc>
              <a:spcBef>
                <a:spcPct val="0"/>
              </a:spcBef>
            </a:pPr>
            <a:r>
              <a:rPr lang="en-US" sz="2799">
                <a:solidFill>
                  <a:srgbClr val="2D3880"/>
                </a:solidFill>
                <a:latin typeface="Glacial Indifference"/>
                <a:ea typeface="Glacial Indifference"/>
                <a:cs typeface="Glacial Indifference"/>
                <a:sym typeface="Glacial Indifference"/>
              </a:rPr>
              <a:t>Literature Review</a:t>
            </a:r>
          </a:p>
        </p:txBody>
      </p:sp>
      <p:sp>
        <p:nvSpPr>
          <p:cNvPr name="TextBox 39" id="39"/>
          <p:cNvSpPr txBox="true"/>
          <p:nvPr/>
        </p:nvSpPr>
        <p:spPr>
          <a:xfrm rot="0">
            <a:off x="3644456" y="5463661"/>
            <a:ext cx="3320018" cy="484455"/>
          </a:xfrm>
          <a:prstGeom prst="rect">
            <a:avLst/>
          </a:prstGeom>
        </p:spPr>
        <p:txBody>
          <a:bodyPr anchor="t" rtlCol="false" tIns="0" lIns="0" bIns="0" rIns="0">
            <a:spAutoFit/>
          </a:bodyPr>
          <a:lstStyle/>
          <a:p>
            <a:pPr algn="ctr">
              <a:lnSpc>
                <a:spcPts val="3919"/>
              </a:lnSpc>
              <a:spcBef>
                <a:spcPct val="0"/>
              </a:spcBef>
            </a:pPr>
            <a:r>
              <a:rPr lang="en-US" sz="2799">
                <a:solidFill>
                  <a:srgbClr val="2D3880"/>
                </a:solidFill>
                <a:latin typeface="Glacial Indifference"/>
                <a:ea typeface="Glacial Indifference"/>
                <a:cs typeface="Glacial Indifference"/>
                <a:sym typeface="Glacial Indifference"/>
              </a:rPr>
              <a:t>  Problem Formulation</a:t>
            </a:r>
          </a:p>
        </p:txBody>
      </p:sp>
      <p:sp>
        <p:nvSpPr>
          <p:cNvPr name="TextBox 40" id="40"/>
          <p:cNvSpPr txBox="true"/>
          <p:nvPr/>
        </p:nvSpPr>
        <p:spPr>
          <a:xfrm rot="0">
            <a:off x="10853848" y="5682076"/>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Conclusion</a:t>
            </a:r>
          </a:p>
        </p:txBody>
      </p:sp>
      <p:sp>
        <p:nvSpPr>
          <p:cNvPr name="TextBox 41" id="41"/>
          <p:cNvSpPr txBox="true"/>
          <p:nvPr/>
        </p:nvSpPr>
        <p:spPr>
          <a:xfrm rot="0">
            <a:off x="9784489" y="8003971"/>
            <a:ext cx="301228" cy="481330"/>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Glacial Indifference"/>
                <a:ea typeface="Glacial Indifference"/>
                <a:cs typeface="Glacial Indifference"/>
                <a:sym typeface="Glacial Indifference"/>
              </a:rPr>
              <a:t>10</a:t>
            </a:r>
          </a:p>
        </p:txBody>
      </p:sp>
      <p:sp>
        <p:nvSpPr>
          <p:cNvPr name="TextBox 42" id="42"/>
          <p:cNvSpPr txBox="true"/>
          <p:nvPr/>
        </p:nvSpPr>
        <p:spPr>
          <a:xfrm rot="0">
            <a:off x="9833007" y="9202485"/>
            <a:ext cx="204192" cy="481330"/>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Glacial Indifference"/>
                <a:ea typeface="Glacial Indifference"/>
                <a:cs typeface="Glacial Indifference"/>
                <a:sym typeface="Glacial Indifference"/>
              </a:rPr>
              <a:t>11</a:t>
            </a:r>
          </a:p>
        </p:txBody>
      </p:sp>
      <p:sp>
        <p:nvSpPr>
          <p:cNvPr name="TextBox 43" id="43"/>
          <p:cNvSpPr txBox="true"/>
          <p:nvPr/>
        </p:nvSpPr>
        <p:spPr>
          <a:xfrm rot="0">
            <a:off x="3837582" y="8987585"/>
            <a:ext cx="5348288" cy="481330"/>
          </a:xfrm>
          <a:prstGeom prst="rect">
            <a:avLst/>
          </a:prstGeom>
        </p:spPr>
        <p:txBody>
          <a:bodyPr anchor="t" rtlCol="false" tIns="0" lIns="0" bIns="0" rIns="0">
            <a:spAutoFit/>
          </a:bodyPr>
          <a:lstStyle/>
          <a:p>
            <a:pPr algn="ctr">
              <a:lnSpc>
                <a:spcPts val="3920"/>
              </a:lnSpc>
              <a:spcBef>
                <a:spcPct val="0"/>
              </a:spcBef>
            </a:pPr>
            <a:r>
              <a:rPr lang="en-US" sz="2800">
                <a:solidFill>
                  <a:srgbClr val="2D3880"/>
                </a:solidFill>
                <a:latin typeface="Glacial Indifference"/>
                <a:ea typeface="Glacial Indifference"/>
                <a:cs typeface="Glacial Indifference"/>
                <a:sym typeface="Glacial Indifference"/>
              </a:rPr>
              <a:t>Analytical - Theoretical Description</a:t>
            </a:r>
          </a:p>
        </p:txBody>
      </p:sp>
      <p:grpSp>
        <p:nvGrpSpPr>
          <p:cNvPr name="Group 44" id="44"/>
          <p:cNvGrpSpPr/>
          <p:nvPr/>
        </p:nvGrpSpPr>
        <p:grpSpPr>
          <a:xfrm rot="0">
            <a:off x="9615806" y="6821638"/>
            <a:ext cx="842787" cy="84278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10</a:t>
              </a:r>
            </a:p>
          </p:txBody>
        </p:sp>
      </p:grpSp>
      <p:grpSp>
        <p:nvGrpSpPr>
          <p:cNvPr name="Group 47" id="47"/>
          <p:cNvGrpSpPr/>
          <p:nvPr/>
        </p:nvGrpSpPr>
        <p:grpSpPr>
          <a:xfrm rot="0">
            <a:off x="9615806" y="7998241"/>
            <a:ext cx="842787" cy="842787"/>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49" id="49"/>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11</a:t>
              </a:r>
            </a:p>
          </p:txBody>
        </p:sp>
      </p:grpSp>
      <p:grpSp>
        <p:nvGrpSpPr>
          <p:cNvPr name="Group 50" id="50"/>
          <p:cNvGrpSpPr/>
          <p:nvPr/>
        </p:nvGrpSpPr>
        <p:grpSpPr>
          <a:xfrm rot="0">
            <a:off x="9615806" y="9174403"/>
            <a:ext cx="842787" cy="842787"/>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52" id="52"/>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12</a:t>
              </a:r>
            </a:p>
          </p:txBody>
        </p:sp>
      </p:grpSp>
      <p:sp>
        <p:nvSpPr>
          <p:cNvPr name="TextBox 53" id="53"/>
          <p:cNvSpPr txBox="true"/>
          <p:nvPr/>
        </p:nvSpPr>
        <p:spPr>
          <a:xfrm rot="0">
            <a:off x="10515743" y="7984728"/>
            <a:ext cx="4443638" cy="1012190"/>
          </a:xfrm>
          <a:prstGeom prst="rect">
            <a:avLst/>
          </a:prstGeom>
        </p:spPr>
        <p:txBody>
          <a:bodyPr anchor="t" rtlCol="false" tIns="0" lIns="0" bIns="0" rIns="0">
            <a:spAutoFit/>
          </a:bodyPr>
          <a:lstStyle/>
          <a:p>
            <a:pPr algn="ctr">
              <a:lnSpc>
                <a:spcPts val="4060"/>
              </a:lnSpc>
              <a:spcBef>
                <a:spcPct val="0"/>
              </a:spcBef>
            </a:pPr>
            <a:r>
              <a:rPr lang="en-US" sz="2900">
                <a:solidFill>
                  <a:srgbClr val="2D3880"/>
                </a:solidFill>
                <a:latin typeface="Glacial Indifference"/>
                <a:ea typeface="Glacial Indifference"/>
                <a:cs typeface="Glacial Indifference"/>
                <a:sym typeface="Glacial Indifference"/>
              </a:rPr>
              <a:t>Impact of the project on society and environment</a:t>
            </a:r>
          </a:p>
        </p:txBody>
      </p:sp>
      <p:sp>
        <p:nvSpPr>
          <p:cNvPr name="TextBox 54" id="54"/>
          <p:cNvSpPr txBox="true"/>
          <p:nvPr/>
        </p:nvSpPr>
        <p:spPr>
          <a:xfrm rot="0">
            <a:off x="10821582" y="9326557"/>
            <a:ext cx="1869043" cy="497840"/>
          </a:xfrm>
          <a:prstGeom prst="rect">
            <a:avLst/>
          </a:prstGeom>
        </p:spPr>
        <p:txBody>
          <a:bodyPr anchor="t" rtlCol="false" tIns="0" lIns="0" bIns="0" rIns="0">
            <a:spAutoFit/>
          </a:bodyPr>
          <a:lstStyle/>
          <a:p>
            <a:pPr algn="ctr">
              <a:lnSpc>
                <a:spcPts val="4060"/>
              </a:lnSpc>
              <a:spcBef>
                <a:spcPct val="0"/>
              </a:spcBef>
            </a:pPr>
            <a:r>
              <a:rPr lang="en-US" sz="2900">
                <a:solidFill>
                  <a:srgbClr val="2D3880"/>
                </a:solidFill>
                <a:latin typeface="Glacial Indifference"/>
                <a:ea typeface="Glacial Indifference"/>
                <a:cs typeface="Glacial Indifference"/>
                <a:sym typeface="Glacial Indifference"/>
              </a:rPr>
              <a:t>References.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9774" y="378815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49774" y="290926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05286" y="6890879"/>
            <a:ext cx="3582714" cy="3582714"/>
          </a:xfrm>
          <a:custGeom>
            <a:avLst/>
            <a:gdLst/>
            <a:ahLst/>
            <a:cxnLst/>
            <a:rect r="r" b="b" t="t" l="l"/>
            <a:pathLst>
              <a:path h="3582714" w="3582714">
                <a:moveTo>
                  <a:pt x="0" y="0"/>
                </a:moveTo>
                <a:lnTo>
                  <a:pt x="3582714" y="0"/>
                </a:lnTo>
                <a:lnTo>
                  <a:pt x="3582714" y="3582714"/>
                </a:lnTo>
                <a:lnTo>
                  <a:pt x="0" y="3582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49774" y="6317913"/>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070849" y="5053034"/>
            <a:ext cx="2099549" cy="1152127"/>
          </a:xfrm>
          <a:custGeom>
            <a:avLst/>
            <a:gdLst/>
            <a:ahLst/>
            <a:cxnLst/>
            <a:rect r="r" b="b" t="t" l="l"/>
            <a:pathLst>
              <a:path h="1152127" w="2099549">
                <a:moveTo>
                  <a:pt x="0" y="0"/>
                </a:moveTo>
                <a:lnTo>
                  <a:pt x="2099549" y="0"/>
                </a:lnTo>
                <a:lnTo>
                  <a:pt x="2099549"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0" y="-215922"/>
            <a:ext cx="3582714" cy="3582714"/>
          </a:xfrm>
          <a:custGeom>
            <a:avLst/>
            <a:gdLst/>
            <a:ahLst/>
            <a:cxnLst/>
            <a:rect r="r" b="b" t="t" l="l"/>
            <a:pathLst>
              <a:path h="3582714" w="3582714">
                <a:moveTo>
                  <a:pt x="3582714" y="3582714"/>
                </a:moveTo>
                <a:lnTo>
                  <a:pt x="0" y="3582714"/>
                </a:lnTo>
                <a:lnTo>
                  <a:pt x="0" y="0"/>
                </a:lnTo>
                <a:lnTo>
                  <a:pt x="3582714" y="0"/>
                </a:lnTo>
                <a:lnTo>
                  <a:pt x="3582714" y="358271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70224" y="2539599"/>
            <a:ext cx="6650093" cy="3649238"/>
          </a:xfrm>
          <a:custGeom>
            <a:avLst/>
            <a:gdLst/>
            <a:ahLst/>
            <a:cxnLst/>
            <a:rect r="r" b="b" t="t" l="l"/>
            <a:pathLst>
              <a:path h="3649238" w="6650093">
                <a:moveTo>
                  <a:pt x="0" y="0"/>
                </a:moveTo>
                <a:lnTo>
                  <a:pt x="6650092" y="0"/>
                </a:lnTo>
                <a:lnTo>
                  <a:pt x="6650092" y="3649239"/>
                </a:lnTo>
                <a:lnTo>
                  <a:pt x="0" y="3649239"/>
                </a:lnTo>
                <a:lnTo>
                  <a:pt x="0" y="0"/>
                </a:lnTo>
                <a:close/>
              </a:path>
            </a:pathLst>
          </a:custGeom>
          <a:blipFill>
            <a:blip r:embed="rId6"/>
            <a:stretch>
              <a:fillRect l="0" t="0" r="0" b="0"/>
            </a:stretch>
          </a:blipFill>
        </p:spPr>
      </p:sp>
      <p:sp>
        <p:nvSpPr>
          <p:cNvPr name="Freeform 9" id="9"/>
          <p:cNvSpPr/>
          <p:nvPr/>
        </p:nvSpPr>
        <p:spPr>
          <a:xfrm flipH="false" flipV="false" rot="0">
            <a:off x="9144000" y="2300060"/>
            <a:ext cx="6878144" cy="6216123"/>
          </a:xfrm>
          <a:custGeom>
            <a:avLst/>
            <a:gdLst/>
            <a:ahLst/>
            <a:cxnLst/>
            <a:rect r="r" b="b" t="t" l="l"/>
            <a:pathLst>
              <a:path h="6216123" w="6878144">
                <a:moveTo>
                  <a:pt x="0" y="0"/>
                </a:moveTo>
                <a:lnTo>
                  <a:pt x="6878144" y="0"/>
                </a:lnTo>
                <a:lnTo>
                  <a:pt x="6878144" y="6216123"/>
                </a:lnTo>
                <a:lnTo>
                  <a:pt x="0" y="6216123"/>
                </a:lnTo>
                <a:lnTo>
                  <a:pt x="0" y="0"/>
                </a:lnTo>
                <a:close/>
              </a:path>
            </a:pathLst>
          </a:custGeom>
          <a:blipFill>
            <a:blip r:embed="rId7"/>
            <a:stretch>
              <a:fillRect l="0" t="0" r="0" b="0"/>
            </a:stretch>
          </a:blipFill>
        </p:spPr>
      </p:sp>
      <p:sp>
        <p:nvSpPr>
          <p:cNvPr name="TextBox 10" id="10"/>
          <p:cNvSpPr txBox="true"/>
          <p:nvPr/>
        </p:nvSpPr>
        <p:spPr>
          <a:xfrm rot="0">
            <a:off x="6154590" y="36830"/>
            <a:ext cx="4244102" cy="991870"/>
          </a:xfrm>
          <a:prstGeom prst="rect">
            <a:avLst/>
          </a:prstGeom>
        </p:spPr>
        <p:txBody>
          <a:bodyPr anchor="t" rtlCol="false" tIns="0" lIns="0" bIns="0" rIns="0">
            <a:spAutoFit/>
          </a:bodyPr>
          <a:lstStyle/>
          <a:p>
            <a:pPr algn="ctr">
              <a:lnSpc>
                <a:spcPts val="7279"/>
              </a:lnSpc>
            </a:pPr>
            <a:r>
              <a:rPr lang="en-US" sz="5199" b="true">
                <a:solidFill>
                  <a:srgbClr val="615EDB"/>
                </a:solidFill>
                <a:latin typeface="Times New Roman Bold"/>
                <a:ea typeface="Times New Roman Bold"/>
                <a:cs typeface="Times New Roman Bold"/>
                <a:sym typeface="Times New Roman Bold"/>
              </a:rPr>
              <a:t>Result Analysis</a:t>
            </a:r>
          </a:p>
        </p:txBody>
      </p:sp>
      <p:sp>
        <p:nvSpPr>
          <p:cNvPr name="TextBox 11" id="11"/>
          <p:cNvSpPr txBox="true"/>
          <p:nvPr/>
        </p:nvSpPr>
        <p:spPr>
          <a:xfrm rot="0">
            <a:off x="1370224" y="1295717"/>
            <a:ext cx="8773239" cy="511811"/>
          </a:xfrm>
          <a:prstGeom prst="rect">
            <a:avLst/>
          </a:prstGeom>
        </p:spPr>
        <p:txBody>
          <a:bodyPr anchor="t" rtlCol="false" tIns="0" lIns="0" bIns="0" rIns="0">
            <a:spAutoFit/>
          </a:bodyPr>
          <a:lstStyle/>
          <a:p>
            <a:pPr algn="ctr">
              <a:lnSpc>
                <a:spcPts val="4339"/>
              </a:lnSpc>
              <a:spcBef>
                <a:spcPct val="0"/>
              </a:spcBef>
            </a:pPr>
            <a:r>
              <a:rPr lang="en-US" sz="3099">
                <a:solidFill>
                  <a:srgbClr val="615EDB"/>
                </a:solidFill>
                <a:latin typeface="Canva Sans"/>
                <a:ea typeface="Canva Sans"/>
                <a:cs typeface="Canva Sans"/>
                <a:sym typeface="Canva Sans"/>
              </a:rPr>
              <a:t> Augmented Reality Response &amp; User Interface</a:t>
            </a:r>
          </a:p>
        </p:txBody>
      </p:sp>
      <p:sp>
        <p:nvSpPr>
          <p:cNvPr name="TextBox 12" id="12"/>
          <p:cNvSpPr txBox="true"/>
          <p:nvPr/>
        </p:nvSpPr>
        <p:spPr>
          <a:xfrm rot="0">
            <a:off x="3283174" y="6534644"/>
            <a:ext cx="2188488" cy="356235"/>
          </a:xfrm>
          <a:prstGeom prst="rect">
            <a:avLst/>
          </a:prstGeom>
        </p:spPr>
        <p:txBody>
          <a:bodyPr anchor="t" rtlCol="false" tIns="0" lIns="0" bIns="0" rIns="0">
            <a:spAutoFit/>
          </a:bodyPr>
          <a:lstStyle/>
          <a:p>
            <a:pPr algn="ctr">
              <a:lnSpc>
                <a:spcPts val="2940"/>
              </a:lnSpc>
              <a:spcBef>
                <a:spcPct val="0"/>
              </a:spcBef>
            </a:pPr>
            <a:r>
              <a:rPr lang="en-US" sz="2100">
                <a:solidFill>
                  <a:srgbClr val="615EDB"/>
                </a:solidFill>
                <a:latin typeface="Canva Sans"/>
                <a:ea typeface="Canva Sans"/>
                <a:cs typeface="Canva Sans"/>
                <a:sym typeface="Canva Sans"/>
              </a:rPr>
              <a:t>Vuforia database</a:t>
            </a:r>
          </a:p>
        </p:txBody>
      </p:sp>
      <p:sp>
        <p:nvSpPr>
          <p:cNvPr name="TextBox 13" id="13"/>
          <p:cNvSpPr txBox="true"/>
          <p:nvPr/>
        </p:nvSpPr>
        <p:spPr>
          <a:xfrm rot="0">
            <a:off x="8958765" y="8792408"/>
            <a:ext cx="6878144" cy="356235"/>
          </a:xfrm>
          <a:prstGeom prst="rect">
            <a:avLst/>
          </a:prstGeom>
        </p:spPr>
        <p:txBody>
          <a:bodyPr anchor="t" rtlCol="false" tIns="0" lIns="0" bIns="0" rIns="0">
            <a:spAutoFit/>
          </a:bodyPr>
          <a:lstStyle/>
          <a:p>
            <a:pPr algn="ctr">
              <a:lnSpc>
                <a:spcPts val="2940"/>
              </a:lnSpc>
              <a:spcBef>
                <a:spcPct val="0"/>
              </a:spcBef>
            </a:pPr>
            <a:r>
              <a:rPr lang="en-US" sz="2100">
                <a:solidFill>
                  <a:srgbClr val="615EDB"/>
                </a:solidFill>
                <a:latin typeface="Canva Sans"/>
                <a:ea typeface="Canva Sans"/>
                <a:cs typeface="Canva Sans"/>
                <a:sym typeface="Canva Sans"/>
              </a:rPr>
              <a:t>Water tank in Application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9774" y="378815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49774" y="290926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05286" y="6890879"/>
            <a:ext cx="3582714" cy="3582714"/>
          </a:xfrm>
          <a:custGeom>
            <a:avLst/>
            <a:gdLst/>
            <a:ahLst/>
            <a:cxnLst/>
            <a:rect r="r" b="b" t="t" l="l"/>
            <a:pathLst>
              <a:path h="3582714" w="3582714">
                <a:moveTo>
                  <a:pt x="0" y="0"/>
                </a:moveTo>
                <a:lnTo>
                  <a:pt x="3582714" y="0"/>
                </a:lnTo>
                <a:lnTo>
                  <a:pt x="3582714" y="3582714"/>
                </a:lnTo>
                <a:lnTo>
                  <a:pt x="0" y="3582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49774" y="6317913"/>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070849" y="5053034"/>
            <a:ext cx="2099549" cy="1152127"/>
          </a:xfrm>
          <a:custGeom>
            <a:avLst/>
            <a:gdLst/>
            <a:ahLst/>
            <a:cxnLst/>
            <a:rect r="r" b="b" t="t" l="l"/>
            <a:pathLst>
              <a:path h="1152127" w="2099549">
                <a:moveTo>
                  <a:pt x="0" y="0"/>
                </a:moveTo>
                <a:lnTo>
                  <a:pt x="2099549" y="0"/>
                </a:lnTo>
                <a:lnTo>
                  <a:pt x="2099549"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0" y="-215922"/>
            <a:ext cx="3582714" cy="3582714"/>
          </a:xfrm>
          <a:custGeom>
            <a:avLst/>
            <a:gdLst/>
            <a:ahLst/>
            <a:cxnLst/>
            <a:rect r="r" b="b" t="t" l="l"/>
            <a:pathLst>
              <a:path h="3582714" w="3582714">
                <a:moveTo>
                  <a:pt x="3582714" y="3582714"/>
                </a:moveTo>
                <a:lnTo>
                  <a:pt x="0" y="3582714"/>
                </a:lnTo>
                <a:lnTo>
                  <a:pt x="0" y="0"/>
                </a:lnTo>
                <a:lnTo>
                  <a:pt x="3582714" y="0"/>
                </a:lnTo>
                <a:lnTo>
                  <a:pt x="3582714" y="358271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763118" y="421640"/>
            <a:ext cx="3027045" cy="1152017"/>
          </a:xfrm>
          <a:prstGeom prst="rect">
            <a:avLst/>
          </a:prstGeom>
        </p:spPr>
        <p:txBody>
          <a:bodyPr anchor="t" rtlCol="false" tIns="0" lIns="0" bIns="0" rIns="0">
            <a:spAutoFit/>
          </a:bodyPr>
          <a:lstStyle/>
          <a:p>
            <a:pPr algn="ctr">
              <a:lnSpc>
                <a:spcPts val="8943"/>
              </a:lnSpc>
            </a:pPr>
            <a:r>
              <a:rPr lang="en-US" sz="5199" b="true">
                <a:solidFill>
                  <a:srgbClr val="3B46B0"/>
                </a:solidFill>
                <a:latin typeface="Times New Roman Bold"/>
                <a:ea typeface="Times New Roman Bold"/>
                <a:cs typeface="Times New Roman Bold"/>
                <a:sym typeface="Times New Roman Bold"/>
              </a:rPr>
              <a:t>Conclusion</a:t>
            </a:r>
          </a:p>
        </p:txBody>
      </p:sp>
      <p:sp>
        <p:nvSpPr>
          <p:cNvPr name="TextBox 9" id="9"/>
          <p:cNvSpPr txBox="true"/>
          <p:nvPr/>
        </p:nvSpPr>
        <p:spPr>
          <a:xfrm rot="0">
            <a:off x="1249613" y="2170472"/>
            <a:ext cx="14054054" cy="6977124"/>
          </a:xfrm>
          <a:prstGeom prst="rect">
            <a:avLst/>
          </a:prstGeom>
        </p:spPr>
        <p:txBody>
          <a:bodyPr anchor="t" rtlCol="false" tIns="0" lIns="0" bIns="0" rIns="0">
            <a:spAutoFit/>
          </a:bodyPr>
          <a:lstStyle/>
          <a:p>
            <a:pPr algn="l" marL="734069" indent="-367035" lvl="1">
              <a:lnSpc>
                <a:spcPts val="5542"/>
              </a:lnSpc>
              <a:buFont typeface="Arial"/>
              <a:buChar char="•"/>
            </a:pPr>
            <a:r>
              <a:rPr lang="en-US" b="true" sz="3400">
                <a:solidFill>
                  <a:srgbClr val="615EDB"/>
                </a:solidFill>
                <a:latin typeface="Times New Roman Bold"/>
                <a:ea typeface="Times New Roman Bold"/>
                <a:cs typeface="Times New Roman Bold"/>
                <a:sym typeface="Times New Roman Bold"/>
              </a:rPr>
              <a:t>The developed system successfully integrates ultrasonic sensing, ESP8266 microcontroller, and cloud-based data visualization through Firebase and AR using Unity with Vuforia.</a:t>
            </a:r>
          </a:p>
          <a:p>
            <a:pPr algn="l" marL="734069" indent="-367035" lvl="1">
              <a:lnSpc>
                <a:spcPts val="5542"/>
              </a:lnSpc>
              <a:buFont typeface="Arial"/>
              <a:buChar char="•"/>
            </a:pPr>
            <a:r>
              <a:rPr lang="en-US" b="true" sz="3400">
                <a:solidFill>
                  <a:srgbClr val="615EDB"/>
                </a:solidFill>
                <a:latin typeface="Times New Roman Bold"/>
                <a:ea typeface="Times New Roman Bold"/>
                <a:cs typeface="Times New Roman Bold"/>
                <a:sym typeface="Times New Roman Bold"/>
              </a:rPr>
              <a:t>It delivers accurate real-time monitoring of water levels with a user-friendly AR interface, enhancing accessibility and remote decision-making.</a:t>
            </a:r>
          </a:p>
          <a:p>
            <a:pPr algn="l" marL="734069" indent="-367035" lvl="1">
              <a:lnSpc>
                <a:spcPts val="5542"/>
              </a:lnSpc>
              <a:buFont typeface="Arial"/>
              <a:buChar char="•"/>
            </a:pPr>
            <a:r>
              <a:rPr lang="en-US" b="true" sz="3400">
                <a:solidFill>
                  <a:srgbClr val="615EDB"/>
                </a:solidFill>
                <a:latin typeface="Times New Roman Bold"/>
                <a:ea typeface="Times New Roman Bold"/>
                <a:cs typeface="Times New Roman Bold"/>
                <a:sym typeface="Times New Roman Bold"/>
              </a:rPr>
              <a:t>Field testing confirmed the system’s reliability, low power consumption, and data transmission efficiency over long distances.</a:t>
            </a:r>
          </a:p>
          <a:p>
            <a:pPr algn="l" marL="734069" indent="-367035" lvl="1">
              <a:lnSpc>
                <a:spcPts val="5542"/>
              </a:lnSpc>
              <a:buFont typeface="Arial"/>
              <a:buChar char="•"/>
            </a:pPr>
            <a:r>
              <a:rPr lang="en-US" b="true" sz="3400">
                <a:solidFill>
                  <a:srgbClr val="615EDB"/>
                </a:solidFill>
                <a:latin typeface="Times New Roman Bold"/>
                <a:ea typeface="Times New Roman Bold"/>
                <a:cs typeface="Times New Roman Bold"/>
                <a:sym typeface="Times New Roman Bold"/>
              </a:rPr>
              <a:t>This cost-effective and scalable prototype offers significant potential for smart resource management in agriculture, industry, and rural infrastructure.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9774" y="378815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49774" y="290926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05286" y="6890879"/>
            <a:ext cx="3582714" cy="3582714"/>
          </a:xfrm>
          <a:custGeom>
            <a:avLst/>
            <a:gdLst/>
            <a:ahLst/>
            <a:cxnLst/>
            <a:rect r="r" b="b" t="t" l="l"/>
            <a:pathLst>
              <a:path h="3582714" w="3582714">
                <a:moveTo>
                  <a:pt x="0" y="0"/>
                </a:moveTo>
                <a:lnTo>
                  <a:pt x="3582714" y="0"/>
                </a:lnTo>
                <a:lnTo>
                  <a:pt x="3582714" y="3582714"/>
                </a:lnTo>
                <a:lnTo>
                  <a:pt x="0" y="3582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49774" y="6317913"/>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070849" y="5053034"/>
            <a:ext cx="2099549" cy="1152127"/>
          </a:xfrm>
          <a:custGeom>
            <a:avLst/>
            <a:gdLst/>
            <a:ahLst/>
            <a:cxnLst/>
            <a:rect r="r" b="b" t="t" l="l"/>
            <a:pathLst>
              <a:path h="1152127" w="2099549">
                <a:moveTo>
                  <a:pt x="0" y="0"/>
                </a:moveTo>
                <a:lnTo>
                  <a:pt x="2099549" y="0"/>
                </a:lnTo>
                <a:lnTo>
                  <a:pt x="2099549"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0" y="-215922"/>
            <a:ext cx="3582714" cy="3582714"/>
          </a:xfrm>
          <a:custGeom>
            <a:avLst/>
            <a:gdLst/>
            <a:ahLst/>
            <a:cxnLst/>
            <a:rect r="r" b="b" t="t" l="l"/>
            <a:pathLst>
              <a:path h="3582714" w="3582714">
                <a:moveTo>
                  <a:pt x="3582714" y="3582714"/>
                </a:moveTo>
                <a:lnTo>
                  <a:pt x="0" y="3582714"/>
                </a:lnTo>
                <a:lnTo>
                  <a:pt x="0" y="0"/>
                </a:lnTo>
                <a:lnTo>
                  <a:pt x="3582714" y="0"/>
                </a:lnTo>
                <a:lnTo>
                  <a:pt x="3582714" y="358271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360971" y="3788155"/>
            <a:ext cx="7232941" cy="4339765"/>
          </a:xfrm>
          <a:custGeom>
            <a:avLst/>
            <a:gdLst/>
            <a:ahLst/>
            <a:cxnLst/>
            <a:rect r="r" b="b" t="t" l="l"/>
            <a:pathLst>
              <a:path h="4339765" w="7232941">
                <a:moveTo>
                  <a:pt x="0" y="0"/>
                </a:moveTo>
                <a:lnTo>
                  <a:pt x="7232941" y="0"/>
                </a:lnTo>
                <a:lnTo>
                  <a:pt x="7232941" y="4339764"/>
                </a:lnTo>
                <a:lnTo>
                  <a:pt x="0" y="4339764"/>
                </a:lnTo>
                <a:lnTo>
                  <a:pt x="0" y="0"/>
                </a:lnTo>
                <a:close/>
              </a:path>
            </a:pathLst>
          </a:custGeom>
          <a:blipFill>
            <a:blip r:embed="rId6"/>
            <a:stretch>
              <a:fillRect l="0" t="0" r="0" b="0"/>
            </a:stretch>
          </a:blipFill>
        </p:spPr>
      </p:sp>
      <p:graphicFrame>
        <p:nvGraphicFramePr>
          <p:cNvPr name="Table 9" id="9"/>
          <p:cNvGraphicFramePr>
            <a:graphicFrameLocks noGrp="true"/>
          </p:cNvGraphicFramePr>
          <p:nvPr/>
        </p:nvGraphicFramePr>
        <p:xfrm>
          <a:off x="1028700" y="2194336"/>
          <a:ext cx="10132246" cy="6807530"/>
        </p:xfrm>
        <a:graphic>
          <a:graphicData uri="http://schemas.openxmlformats.org/drawingml/2006/table">
            <a:tbl>
              <a:tblPr/>
              <a:tblGrid>
                <a:gridCol w="2397113"/>
                <a:gridCol w="7735133"/>
              </a:tblGrid>
              <a:tr h="2724158">
                <a:tc>
                  <a:txBody>
                    <a:bodyPr anchor="t" rtlCol="false"/>
                    <a:lstStyle/>
                    <a:p>
                      <a:pPr algn="l">
                        <a:lnSpc>
                          <a:spcPts val="2940"/>
                        </a:lnSpc>
                        <a:defRPr/>
                      </a:pPr>
                      <a:r>
                        <a:rPr lang="en-US" sz="2100">
                          <a:solidFill>
                            <a:srgbClr val="000000"/>
                          </a:solidFill>
                          <a:latin typeface="Canva Sans"/>
                          <a:ea typeface="Canva Sans"/>
                          <a:cs typeface="Canva Sans"/>
                          <a:sym typeface="Canva Sans"/>
                        </a:rPr>
                        <a:t>Vivek </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Canva Sans"/>
                          <a:ea typeface="Canva Sans"/>
                          <a:cs typeface="Canva Sans"/>
                          <a:sym typeface="Canva Sans"/>
                        </a:rPr>
                        <a:t>A key contributor, foc</a:t>
                      </a:r>
                      <a:r>
                        <a:rPr lang="en-US" sz="2100">
                          <a:solidFill>
                            <a:srgbClr val="000000"/>
                          </a:solidFill>
                          <a:latin typeface="Canva Sans"/>
                          <a:ea typeface="Canva Sans"/>
                          <a:cs typeface="Canva Sans"/>
                          <a:sym typeface="Canva Sans"/>
                        </a:rPr>
                        <a:t>used on coding, developing </a:t>
                      </a:r>
                      <a:endParaRPr lang="en-US" sz="1100"/>
                    </a:p>
                    <a:p>
                      <a:pPr algn="l">
                        <a:lnSpc>
                          <a:spcPts val="2940"/>
                        </a:lnSpc>
                      </a:pPr>
                      <a:r>
                        <a:rPr lang="en-US" sz="2100">
                          <a:solidFill>
                            <a:srgbClr val="000000"/>
                          </a:solidFill>
                          <a:latin typeface="Canva Sans"/>
                          <a:ea typeface="Canva Sans"/>
                          <a:cs typeface="Canva Sans"/>
                          <a:sym typeface="Canva Sans"/>
                        </a:rPr>
                        <a:t>the hardware and managing project execution. His </a:t>
                      </a:r>
                    </a:p>
                    <a:p>
                      <a:pPr algn="l">
                        <a:lnSpc>
                          <a:spcPts val="2940"/>
                        </a:lnSpc>
                      </a:pPr>
                      <a:r>
                        <a:rPr lang="en-US" sz="2100">
                          <a:solidFill>
                            <a:srgbClr val="000000"/>
                          </a:solidFill>
                          <a:latin typeface="Canva Sans"/>
                          <a:ea typeface="Canva Sans"/>
                          <a:cs typeface="Canva Sans"/>
                          <a:sym typeface="Canva Sans"/>
                        </a:rPr>
                        <a:t>leadership ensured effective completion of tasks, focusing on technical </a:t>
                      </a:r>
                    </a:p>
                    <a:p>
                      <a:pPr algn="l">
                        <a:lnSpc>
                          <a:spcPts val="2940"/>
                        </a:lnSpc>
                      </a:pPr>
                      <a:r>
                        <a:rPr lang="en-US" sz="2100">
                          <a:solidFill>
                            <a:srgbClr val="000000"/>
                          </a:solidFill>
                          <a:latin typeface="Canva Sans"/>
                          <a:ea typeface="Canva Sans"/>
                          <a:cs typeface="Canva Sans"/>
                          <a:sym typeface="Canva Sans"/>
                        </a:rPr>
                        <a:t>development ensuring successful project completion.</a:t>
                      </a:r>
                    </a:p>
                    <a:p>
                      <a:pPr algn="l">
                        <a:lnSpc>
                          <a:spcPts val="2940"/>
                        </a:lnSpc>
                      </a:pPr>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2724158">
                <a:tc>
                  <a:txBody>
                    <a:bodyPr anchor="t" rtlCol="false"/>
                    <a:lstStyle/>
                    <a:p>
                      <a:pPr algn="l">
                        <a:lnSpc>
                          <a:spcPts val="2940"/>
                        </a:lnSpc>
                        <a:defRPr/>
                      </a:pPr>
                      <a:r>
                        <a:rPr lang="en-US" sz="2100">
                          <a:solidFill>
                            <a:srgbClr val="000000"/>
                          </a:solidFill>
                          <a:latin typeface="Canva Sans"/>
                          <a:ea typeface="Canva Sans"/>
                          <a:cs typeface="Canva Sans"/>
                          <a:sym typeface="Canva Sans"/>
                        </a:rPr>
                        <a:t>Hitesh</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Canva Sans"/>
                          <a:ea typeface="Canva Sans"/>
                          <a:cs typeface="Canva Sans"/>
                          <a:sym typeface="Canva Sans"/>
                        </a:rPr>
                        <a:t>Implementing solutions and refining the system.He prep</a:t>
                      </a:r>
                      <a:r>
                        <a:rPr lang="en-US" sz="2100">
                          <a:solidFill>
                            <a:srgbClr val="000000"/>
                          </a:solidFill>
                          <a:latin typeface="Canva Sans"/>
                          <a:ea typeface="Canva Sans"/>
                          <a:cs typeface="Canva Sans"/>
                          <a:sym typeface="Canva Sans"/>
                        </a:rPr>
                        <a:t>ared the final </a:t>
                      </a:r>
                      <a:endParaRPr lang="en-US" sz="1100"/>
                    </a:p>
                    <a:p>
                      <a:pPr algn="l">
                        <a:lnSpc>
                          <a:spcPts val="2940"/>
                        </a:lnSpc>
                      </a:pPr>
                      <a:r>
                        <a:rPr lang="en-US" sz="2100">
                          <a:solidFill>
                            <a:srgbClr val="000000"/>
                          </a:solidFill>
                          <a:latin typeface="Canva Sans"/>
                          <a:ea typeface="Canva Sans"/>
                          <a:cs typeface="Canva Sans"/>
                          <a:sym typeface="Canva Sans"/>
                        </a:rPr>
                        <a:t>Report and power point presentation, ensuring clear communication of the project's </a:t>
                      </a:r>
                    </a:p>
                    <a:p>
                      <a:pPr algn="l">
                        <a:lnSpc>
                          <a:spcPts val="2940"/>
                        </a:lnSpc>
                      </a:pPr>
                      <a:r>
                        <a:rPr lang="en-US" sz="2100">
                          <a:solidFill>
                            <a:srgbClr val="000000"/>
                          </a:solidFill>
                          <a:latin typeface="Canva Sans"/>
                          <a:ea typeface="Canva Sans"/>
                          <a:cs typeface="Canva Sans"/>
                          <a:sym typeface="Canva Sans"/>
                        </a:rPr>
                        <a:t>findings to the audience.</a:t>
                      </a:r>
                    </a:p>
                    <a:p>
                      <a:pPr algn="l">
                        <a:lnSpc>
                          <a:spcPts val="2940"/>
                        </a:lnSpc>
                      </a:pPr>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1359214">
                <a:tc>
                  <a:txBody>
                    <a:bodyPr anchor="t" rtlCol="false"/>
                    <a:lstStyle/>
                    <a:p>
                      <a:pPr algn="l">
                        <a:lnSpc>
                          <a:spcPts val="2940"/>
                        </a:lnSpc>
                        <a:defRPr/>
                      </a:pPr>
                      <a:r>
                        <a:rPr lang="en-US" sz="2100">
                          <a:solidFill>
                            <a:srgbClr val="000000"/>
                          </a:solidFill>
                          <a:latin typeface="Canva Sans"/>
                          <a:ea typeface="Canva Sans"/>
                          <a:cs typeface="Canva Sans"/>
                          <a:sym typeface="Canva Sans"/>
                        </a:rPr>
                        <a:t>Dhanush</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Canva Sans"/>
                          <a:ea typeface="Canva Sans"/>
                          <a:cs typeface="Canva Sans"/>
                          <a:sym typeface="Canva Sans"/>
                        </a:rPr>
                        <a:t>Helped the team to complete the project in time and made the help to complete the presentation</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5747757" y="933450"/>
            <a:ext cx="7571542" cy="887095"/>
          </a:xfrm>
          <a:prstGeom prst="rect">
            <a:avLst/>
          </a:prstGeom>
        </p:spPr>
        <p:txBody>
          <a:bodyPr anchor="t" rtlCol="false" tIns="0" lIns="0" bIns="0" rIns="0">
            <a:spAutoFit/>
          </a:bodyPr>
          <a:lstStyle/>
          <a:p>
            <a:pPr algn="ctr">
              <a:lnSpc>
                <a:spcPts val="7279"/>
              </a:lnSpc>
            </a:pPr>
            <a:r>
              <a:rPr lang="en-US" sz="5199" b="true">
                <a:solidFill>
                  <a:srgbClr val="615EDB"/>
                </a:solidFill>
                <a:latin typeface="Canva Sans Bold"/>
                <a:ea typeface="Canva Sans Bold"/>
                <a:cs typeface="Canva Sans Bold"/>
                <a:sym typeface="Canva Sans Bold"/>
              </a:rPr>
              <a:t>Individual Contribution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9774" y="378815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49774" y="2909265"/>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05286" y="7155501"/>
            <a:ext cx="3582714" cy="3582714"/>
          </a:xfrm>
          <a:custGeom>
            <a:avLst/>
            <a:gdLst/>
            <a:ahLst/>
            <a:cxnLst/>
            <a:rect r="r" b="b" t="t" l="l"/>
            <a:pathLst>
              <a:path h="3582714" w="3582714">
                <a:moveTo>
                  <a:pt x="0" y="0"/>
                </a:moveTo>
                <a:lnTo>
                  <a:pt x="3582714" y="0"/>
                </a:lnTo>
                <a:lnTo>
                  <a:pt x="3582714" y="3582714"/>
                </a:lnTo>
                <a:lnTo>
                  <a:pt x="0" y="3582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49774" y="6317913"/>
            <a:ext cx="2099549" cy="1152127"/>
          </a:xfrm>
          <a:custGeom>
            <a:avLst/>
            <a:gdLst/>
            <a:ahLst/>
            <a:cxnLst/>
            <a:rect r="r" b="b" t="t" l="l"/>
            <a:pathLst>
              <a:path h="1152127" w="2099549">
                <a:moveTo>
                  <a:pt x="0" y="0"/>
                </a:moveTo>
                <a:lnTo>
                  <a:pt x="2099548" y="0"/>
                </a:lnTo>
                <a:lnTo>
                  <a:pt x="2099548"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070849" y="5053034"/>
            <a:ext cx="2099549" cy="1152127"/>
          </a:xfrm>
          <a:custGeom>
            <a:avLst/>
            <a:gdLst/>
            <a:ahLst/>
            <a:cxnLst/>
            <a:rect r="r" b="b" t="t" l="l"/>
            <a:pathLst>
              <a:path h="1152127" w="2099549">
                <a:moveTo>
                  <a:pt x="0" y="0"/>
                </a:moveTo>
                <a:lnTo>
                  <a:pt x="2099549" y="0"/>
                </a:lnTo>
                <a:lnTo>
                  <a:pt x="2099549" y="1152127"/>
                </a:lnTo>
                <a:lnTo>
                  <a:pt x="0" y="1152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0" y="-215922"/>
            <a:ext cx="3582714" cy="3582714"/>
          </a:xfrm>
          <a:custGeom>
            <a:avLst/>
            <a:gdLst/>
            <a:ahLst/>
            <a:cxnLst/>
            <a:rect r="r" b="b" t="t" l="l"/>
            <a:pathLst>
              <a:path h="3582714" w="3582714">
                <a:moveTo>
                  <a:pt x="3582714" y="3582714"/>
                </a:moveTo>
                <a:lnTo>
                  <a:pt x="0" y="3582714"/>
                </a:lnTo>
                <a:lnTo>
                  <a:pt x="0" y="0"/>
                </a:lnTo>
                <a:lnTo>
                  <a:pt x="3582714" y="0"/>
                </a:lnTo>
                <a:lnTo>
                  <a:pt x="3582714" y="358271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410028" y="3005148"/>
            <a:ext cx="13059887" cy="6473130"/>
          </a:xfrm>
          <a:prstGeom prst="rect">
            <a:avLst/>
          </a:prstGeom>
        </p:spPr>
        <p:txBody>
          <a:bodyPr anchor="t" rtlCol="false" tIns="0" lIns="0" bIns="0" rIns="0">
            <a:spAutoFit/>
          </a:bodyPr>
          <a:lstStyle/>
          <a:p>
            <a:pPr algn="l">
              <a:lnSpc>
                <a:spcPts val="4313"/>
              </a:lnSpc>
            </a:pPr>
            <a:r>
              <a:rPr lang="en-US" sz="2318">
                <a:solidFill>
                  <a:srgbClr val="000000"/>
                </a:solidFill>
                <a:latin typeface="Canva Sans"/>
                <a:ea typeface="Canva Sans"/>
                <a:cs typeface="Canva Sans"/>
                <a:sym typeface="Canva Sans"/>
              </a:rPr>
              <a:t>1. Water Conservation</a:t>
            </a:r>
          </a:p>
          <a:p>
            <a:pPr algn="l">
              <a:lnSpc>
                <a:spcPts val="4313"/>
              </a:lnSpc>
            </a:pPr>
            <a:r>
              <a:rPr lang="en-US" sz="2318">
                <a:solidFill>
                  <a:srgbClr val="000000"/>
                </a:solidFill>
                <a:latin typeface="Canva Sans"/>
                <a:ea typeface="Canva Sans"/>
                <a:cs typeface="Canva Sans"/>
                <a:sym typeface="Canva Sans"/>
              </a:rPr>
              <a:t> The system promotes responsible water usage by enabling real-time monitoring, helping reduce wastage in agriculture, households, and industrial setups.</a:t>
            </a:r>
          </a:p>
          <a:p>
            <a:pPr algn="l">
              <a:lnSpc>
                <a:spcPts val="4313"/>
              </a:lnSpc>
            </a:pPr>
            <a:r>
              <a:rPr lang="en-US" sz="2318">
                <a:solidFill>
                  <a:srgbClr val="000000"/>
                </a:solidFill>
                <a:latin typeface="Canva Sans"/>
                <a:ea typeface="Canva Sans"/>
                <a:cs typeface="Canva Sans"/>
                <a:sym typeface="Canva Sans"/>
              </a:rPr>
              <a:t>2. Empowering Rural Communities</a:t>
            </a:r>
          </a:p>
          <a:p>
            <a:pPr algn="l">
              <a:lnSpc>
                <a:spcPts val="4313"/>
              </a:lnSpc>
            </a:pPr>
            <a:r>
              <a:rPr lang="en-US" sz="2318">
                <a:solidFill>
                  <a:srgbClr val="000000"/>
                </a:solidFill>
                <a:latin typeface="Canva Sans"/>
                <a:ea typeface="Canva Sans"/>
                <a:cs typeface="Canva Sans"/>
                <a:sym typeface="Canva Sans"/>
              </a:rPr>
              <a:t> With its affordable and easy-to-use design, the solution empowers farmers and rural stakeholders to make informed decisions without relying on costly infrastructure.</a:t>
            </a:r>
          </a:p>
          <a:p>
            <a:pPr algn="l">
              <a:lnSpc>
                <a:spcPts val="4313"/>
              </a:lnSpc>
            </a:pPr>
            <a:r>
              <a:rPr lang="en-US" sz="2318">
                <a:solidFill>
                  <a:srgbClr val="000000"/>
                </a:solidFill>
                <a:latin typeface="Canva Sans"/>
                <a:ea typeface="Canva Sans"/>
                <a:cs typeface="Canva Sans"/>
                <a:sym typeface="Canva Sans"/>
              </a:rPr>
              <a:t>3. Environmental Sustainability</a:t>
            </a:r>
          </a:p>
          <a:p>
            <a:pPr algn="l">
              <a:lnSpc>
                <a:spcPts val="4313"/>
              </a:lnSpc>
            </a:pPr>
            <a:r>
              <a:rPr lang="en-US" sz="2318">
                <a:solidFill>
                  <a:srgbClr val="000000"/>
                </a:solidFill>
                <a:latin typeface="Canva Sans"/>
                <a:ea typeface="Canva Sans"/>
                <a:cs typeface="Canva Sans"/>
                <a:sym typeface="Canva Sans"/>
              </a:rPr>
              <a:t> By minimizing overflows and optimizing water distribution, the system supports sustainable practices that help protect freshwater resources and ecosystems.</a:t>
            </a:r>
          </a:p>
          <a:p>
            <a:pPr algn="l">
              <a:lnSpc>
                <a:spcPts val="4313"/>
              </a:lnSpc>
            </a:pPr>
            <a:r>
              <a:rPr lang="en-US" sz="2318">
                <a:solidFill>
                  <a:srgbClr val="000000"/>
                </a:solidFill>
                <a:latin typeface="Canva Sans"/>
                <a:ea typeface="Canva Sans"/>
                <a:cs typeface="Canva Sans"/>
                <a:sym typeface="Canva Sans"/>
              </a:rPr>
              <a:t>4. Technological Awareness</a:t>
            </a:r>
          </a:p>
          <a:p>
            <a:pPr algn="l">
              <a:lnSpc>
                <a:spcPts val="4313"/>
              </a:lnSpc>
            </a:pPr>
            <a:r>
              <a:rPr lang="en-US" sz="2318">
                <a:solidFill>
                  <a:srgbClr val="000000"/>
                </a:solidFill>
                <a:latin typeface="Canva Sans"/>
                <a:ea typeface="Canva Sans"/>
                <a:cs typeface="Canva Sans"/>
                <a:sym typeface="Canva Sans"/>
              </a:rPr>
              <a:t> Integrating IoT and AR technologies into daily water management fosters innovation and boosts tech adoption in under-resourced regions.</a:t>
            </a:r>
          </a:p>
        </p:txBody>
      </p:sp>
      <p:sp>
        <p:nvSpPr>
          <p:cNvPr name="Freeform 9" id="9"/>
          <p:cNvSpPr/>
          <p:nvPr/>
        </p:nvSpPr>
        <p:spPr>
          <a:xfrm flipH="false" flipV="false" rot="0">
            <a:off x="13985452" y="2779176"/>
            <a:ext cx="4302548" cy="4114800"/>
          </a:xfrm>
          <a:custGeom>
            <a:avLst/>
            <a:gdLst/>
            <a:ahLst/>
            <a:cxnLst/>
            <a:rect r="r" b="b" t="t" l="l"/>
            <a:pathLst>
              <a:path h="4114800" w="4302548">
                <a:moveTo>
                  <a:pt x="0" y="0"/>
                </a:moveTo>
                <a:lnTo>
                  <a:pt x="4302548" y="0"/>
                </a:lnTo>
                <a:lnTo>
                  <a:pt x="430254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539386" y="847725"/>
            <a:ext cx="11988285" cy="890270"/>
          </a:xfrm>
          <a:prstGeom prst="rect">
            <a:avLst/>
          </a:prstGeom>
        </p:spPr>
        <p:txBody>
          <a:bodyPr anchor="t" rtlCol="false" tIns="0" lIns="0" bIns="0" rIns="0">
            <a:spAutoFit/>
          </a:bodyPr>
          <a:lstStyle/>
          <a:p>
            <a:pPr algn="ctr">
              <a:lnSpc>
                <a:spcPts val="6580"/>
              </a:lnSpc>
            </a:pPr>
            <a:r>
              <a:rPr lang="en-US" sz="4700" b="true">
                <a:solidFill>
                  <a:srgbClr val="615EDB"/>
                </a:solidFill>
                <a:latin typeface="Times New Roman Bold"/>
                <a:ea typeface="Times New Roman Bold"/>
                <a:cs typeface="Times New Roman Bold"/>
                <a:sym typeface="Times New Roman Bold"/>
              </a:rPr>
              <a:t>Impact of the project on society and environment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90438" y="577804"/>
            <a:ext cx="9907124" cy="1226820"/>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2D3880"/>
                </a:solidFill>
                <a:latin typeface="Cormorant Garamond Bold"/>
                <a:ea typeface="Cormorant Garamond Bold"/>
                <a:cs typeface="Cormorant Garamond Bold"/>
                <a:sym typeface="Cormorant Garamond Bold"/>
              </a:rPr>
              <a:t>References</a:t>
            </a:r>
          </a:p>
        </p:txBody>
      </p:sp>
      <p:sp>
        <p:nvSpPr>
          <p:cNvPr name="TextBox 3" id="3"/>
          <p:cNvSpPr txBox="true"/>
          <p:nvPr/>
        </p:nvSpPr>
        <p:spPr>
          <a:xfrm rot="0">
            <a:off x="0" y="2073910"/>
            <a:ext cx="18288000" cy="821309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2D3880"/>
                </a:solidFill>
                <a:latin typeface="Canva Sans"/>
                <a:ea typeface="Canva Sans"/>
                <a:cs typeface="Canva Sans"/>
                <a:sym typeface="Canva Sans"/>
              </a:rPr>
              <a:t>G. Jha, P. Singh and L. Sharma, "Recent advancements of augmented real-ity in real time applications", International Journal of Recent Technology and Engineering, 2019.</a:t>
            </a:r>
          </a:p>
          <a:p>
            <a:pPr algn="l">
              <a:lnSpc>
                <a:spcPts val="4060"/>
              </a:lnSpc>
            </a:pPr>
          </a:p>
          <a:p>
            <a:pPr algn="l" marL="626112" indent="-313056" lvl="1">
              <a:lnSpc>
                <a:spcPts val="4060"/>
              </a:lnSpc>
              <a:buFont typeface="Arial"/>
              <a:buChar char="•"/>
            </a:pPr>
            <a:r>
              <a:rPr lang="en-US" sz="2900" i="true">
                <a:solidFill>
                  <a:srgbClr val="2D3880"/>
                </a:solidFill>
                <a:latin typeface="Canva Sans Italics"/>
                <a:ea typeface="Canva Sans Italics"/>
                <a:cs typeface="Canva Sans Italics"/>
                <a:sym typeface="Canva Sans Italics"/>
              </a:rPr>
              <a:t>Difference between Marker Based and Marker less Augmented Reality</a:t>
            </a:r>
            <a:r>
              <a:rPr lang="en-US" sz="2900">
                <a:solidFill>
                  <a:srgbClr val="2D3880"/>
                </a:solidFill>
                <a:latin typeface="Canva Sans"/>
                <a:ea typeface="Canva Sans"/>
                <a:cs typeface="Canva Sans"/>
                <a:sym typeface="Canva Sans"/>
              </a:rPr>
              <a:t>, [online] Available: </a:t>
            </a:r>
            <a:r>
              <a:rPr lang="en-US" sz="2900" u="sng">
                <a:solidFill>
                  <a:srgbClr val="2D3880"/>
                </a:solidFill>
                <a:latin typeface="Canva Sans"/>
                <a:ea typeface="Canva Sans"/>
                <a:cs typeface="Canva Sans"/>
                <a:sym typeface="Canva Sans"/>
                <a:hlinkClick r:id="rId2" tooltip="https://stackoverflow.com/questions/27229465/difference-between-marker-based-and-markerless-augmented-reality"/>
              </a:rPr>
              <a:t>https://stackoverflow.com/questions/27229465/difference-between-marker-based-and-markerless-augmented-reality</a:t>
            </a:r>
            <a:r>
              <a:rPr lang="en-US" sz="2900">
                <a:solidFill>
                  <a:srgbClr val="2D3880"/>
                </a:solidFill>
                <a:latin typeface="Canva Sans"/>
                <a:ea typeface="Canva Sans"/>
                <a:cs typeface="Canva Sans"/>
                <a:sym typeface="Canva Sans"/>
              </a:rPr>
              <a:t>.</a:t>
            </a:r>
          </a:p>
          <a:p>
            <a:pPr algn="l">
              <a:lnSpc>
                <a:spcPts val="4060"/>
              </a:lnSpc>
            </a:pPr>
          </a:p>
          <a:p>
            <a:pPr algn="l" marL="626112" indent="-313056" lvl="1">
              <a:lnSpc>
                <a:spcPts val="4060"/>
              </a:lnSpc>
              <a:buFont typeface="Arial"/>
              <a:buChar char="•"/>
            </a:pPr>
            <a:r>
              <a:rPr lang="en-US" sz="2900">
                <a:solidFill>
                  <a:srgbClr val="2D3880"/>
                </a:solidFill>
                <a:latin typeface="Canva Sans"/>
                <a:ea typeface="Canva Sans"/>
                <a:cs typeface="Canva Sans"/>
                <a:sym typeface="Canva Sans"/>
              </a:rPr>
              <a:t>Gitanjali Rahul Shinde et al., "Augmented Reality and IoT", </a:t>
            </a:r>
            <a:r>
              <a:rPr lang="en-US" sz="2900" i="true">
                <a:solidFill>
                  <a:srgbClr val="2D3880"/>
                </a:solidFill>
                <a:latin typeface="Canva Sans Italics"/>
                <a:ea typeface="Canva Sans Italics"/>
                <a:cs typeface="Canva Sans Italics"/>
                <a:sym typeface="Canva Sans Italics"/>
              </a:rPr>
              <a:t>Internet of Things Integrated Augmented Reality</a:t>
            </a:r>
            <a:r>
              <a:rPr lang="en-US" sz="2900">
                <a:solidFill>
                  <a:srgbClr val="2D3880"/>
                </a:solidFill>
                <a:latin typeface="Canva Sans"/>
                <a:ea typeface="Canva Sans"/>
                <a:cs typeface="Canva Sans"/>
                <a:sym typeface="Canva Sans"/>
              </a:rPr>
              <a:t>, pp. 55-71, 2021.</a:t>
            </a:r>
          </a:p>
          <a:p>
            <a:pPr algn="l">
              <a:lnSpc>
                <a:spcPts val="4060"/>
              </a:lnSpc>
            </a:pPr>
          </a:p>
          <a:p>
            <a:pPr algn="l" marL="626112" indent="-313056" lvl="1">
              <a:lnSpc>
                <a:spcPts val="4060"/>
              </a:lnSpc>
              <a:buFont typeface="Arial"/>
              <a:buChar char="•"/>
            </a:pPr>
            <a:r>
              <a:rPr lang="en-US" sz="2900">
                <a:solidFill>
                  <a:srgbClr val="2D3880"/>
                </a:solidFill>
                <a:latin typeface="Canva Sans"/>
                <a:ea typeface="Canva Sans"/>
                <a:cs typeface="Canva Sans"/>
                <a:sym typeface="Canva Sans"/>
              </a:rPr>
              <a:t>Chaves-Diéguez David et al., "Providing IoT services in smart cities through dynamic augmented reality markers", </a:t>
            </a:r>
            <a:r>
              <a:rPr lang="en-US" sz="2900" i="true">
                <a:solidFill>
                  <a:srgbClr val="2D3880"/>
                </a:solidFill>
                <a:latin typeface="Canva Sans Italics"/>
                <a:ea typeface="Canva Sans Italics"/>
                <a:cs typeface="Canva Sans Italics"/>
                <a:sym typeface="Canva Sans Italics"/>
              </a:rPr>
              <a:t>Sensors</a:t>
            </a:r>
            <a:r>
              <a:rPr lang="en-US" sz="2900">
                <a:solidFill>
                  <a:srgbClr val="2D3880"/>
                </a:solidFill>
                <a:latin typeface="Canva Sans"/>
                <a:ea typeface="Canva Sans"/>
                <a:cs typeface="Canva Sans"/>
                <a:sym typeface="Canva Sans"/>
              </a:rPr>
              <a:t>, vol. 15.7, pp. 16083-16104, 2015.</a:t>
            </a:r>
          </a:p>
          <a:p>
            <a:pPr algn="l">
              <a:lnSpc>
                <a:spcPts val="4060"/>
              </a:lnSpc>
            </a:pPr>
          </a:p>
          <a:p>
            <a:pPr algn="l" marL="626112" indent="-313056" lvl="1">
              <a:lnSpc>
                <a:spcPts val="4060"/>
              </a:lnSpc>
              <a:buFont typeface="Arial"/>
              <a:buChar char="•"/>
            </a:pPr>
            <a:r>
              <a:rPr lang="en-US" sz="2900">
                <a:solidFill>
                  <a:srgbClr val="2D3880"/>
                </a:solidFill>
                <a:latin typeface="Canva Sans"/>
                <a:ea typeface="Canva Sans"/>
                <a:cs typeface="Canva Sans"/>
                <a:sym typeface="Canva Sans"/>
              </a:rPr>
              <a:t>V. V. Daigavane and M. A. Gaikwad, "Water Quality Monitoring system based on IOT", vol. 10, no. 5, pp. 1107-1116, 2017.</a:t>
            </a:r>
          </a:p>
          <a:p>
            <a:pPr algn="l">
              <a:lnSpc>
                <a:spcPts val="406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066628" cy="10287000"/>
          </a:xfrm>
          <a:custGeom>
            <a:avLst/>
            <a:gdLst/>
            <a:ahLst/>
            <a:cxnLst/>
            <a:rect r="r" b="b" t="t" l="l"/>
            <a:pathLst>
              <a:path h="10287000" w="13066628">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44000" y="5419727"/>
            <a:ext cx="8115300" cy="2066729"/>
          </a:xfrm>
          <a:prstGeom prst="rect">
            <a:avLst/>
          </a:prstGeom>
        </p:spPr>
        <p:txBody>
          <a:bodyPr anchor="t" rtlCol="false" tIns="0" lIns="0" bIns="0" rIns="0">
            <a:spAutoFit/>
          </a:bodyPr>
          <a:lstStyle/>
          <a:p>
            <a:pPr algn="l" marL="0" indent="0" lvl="0">
              <a:lnSpc>
                <a:spcPts val="16810"/>
              </a:lnSpc>
            </a:pPr>
            <a:r>
              <a:rPr lang="en-US" b="true" sz="12007" i="true">
                <a:solidFill>
                  <a:srgbClr val="2D3880"/>
                </a:solidFill>
                <a:latin typeface="Cormorant Garamond Bold Italics"/>
                <a:ea typeface="Cormorant Garamond Bold Italics"/>
                <a:cs typeface="Cormorant Garamond Bold Italics"/>
                <a:sym typeface="Cormorant Garamond Bold Italics"/>
              </a:rPr>
              <a:t>Thank You</a:t>
            </a:r>
          </a:p>
        </p:txBody>
      </p:sp>
      <p:sp>
        <p:nvSpPr>
          <p:cNvPr name="TextBox 4" id="4"/>
          <p:cNvSpPr txBox="true"/>
          <p:nvPr/>
        </p:nvSpPr>
        <p:spPr>
          <a:xfrm rot="0">
            <a:off x="9144000" y="7419781"/>
            <a:ext cx="8115300" cy="539336"/>
          </a:xfrm>
          <a:prstGeom prst="rect">
            <a:avLst/>
          </a:prstGeom>
        </p:spPr>
        <p:txBody>
          <a:bodyPr anchor="t" rtlCol="false" tIns="0" lIns="0" bIns="0" rIns="0">
            <a:spAutoFit/>
          </a:bodyPr>
          <a:lstStyle/>
          <a:p>
            <a:pPr algn="l" marL="0" indent="0" lvl="0">
              <a:lnSpc>
                <a:spcPts val="4397"/>
              </a:lnSpc>
              <a:spcBef>
                <a:spcPct val="0"/>
              </a:spcBef>
            </a:pPr>
            <a:r>
              <a:rPr lang="en-US" sz="3141">
                <a:solidFill>
                  <a:srgbClr val="2D3880"/>
                </a:solidFill>
                <a:latin typeface="Glacial Indifference"/>
                <a:ea typeface="Glacial Indifference"/>
                <a:cs typeface="Glacial Indifference"/>
                <a:sym typeface="Glacial Indifference"/>
              </a:rPr>
              <a:t>2025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93707" y="-382039"/>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863228" y="7290555"/>
            <a:ext cx="5703543" cy="4490244"/>
          </a:xfrm>
          <a:custGeom>
            <a:avLst/>
            <a:gdLst/>
            <a:ahLst/>
            <a:cxnLst/>
            <a:rect r="r" b="b" t="t" l="l"/>
            <a:pathLst>
              <a:path h="4490244" w="5703543">
                <a:moveTo>
                  <a:pt x="0" y="4490244"/>
                </a:moveTo>
                <a:lnTo>
                  <a:pt x="5703544" y="4490244"/>
                </a:lnTo>
                <a:lnTo>
                  <a:pt x="5703544" y="0"/>
                </a:lnTo>
                <a:lnTo>
                  <a:pt x="0" y="0"/>
                </a:lnTo>
                <a:lnTo>
                  <a:pt x="0" y="4490244"/>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88593" y="2189711"/>
            <a:ext cx="7655407" cy="3818448"/>
            <a:chOff x="0" y="0"/>
            <a:chExt cx="2016239" cy="1005682"/>
          </a:xfrm>
        </p:grpSpPr>
        <p:sp>
          <p:nvSpPr>
            <p:cNvPr name="Freeform 5" id="5"/>
            <p:cNvSpPr/>
            <p:nvPr/>
          </p:nvSpPr>
          <p:spPr>
            <a:xfrm flipH="false" flipV="false" rot="0">
              <a:off x="0" y="0"/>
              <a:ext cx="2016239" cy="1005682"/>
            </a:xfrm>
            <a:custGeom>
              <a:avLst/>
              <a:gdLst/>
              <a:ahLst/>
              <a:cxnLst/>
              <a:rect r="r" b="b" t="t" l="l"/>
              <a:pathLst>
                <a:path h="1005682" w="2016239">
                  <a:moveTo>
                    <a:pt x="51576" y="0"/>
                  </a:moveTo>
                  <a:lnTo>
                    <a:pt x="1964663" y="0"/>
                  </a:lnTo>
                  <a:cubicBezTo>
                    <a:pt x="1978341" y="0"/>
                    <a:pt x="1991460" y="5434"/>
                    <a:pt x="2001133" y="15106"/>
                  </a:cubicBezTo>
                  <a:cubicBezTo>
                    <a:pt x="2010805" y="24779"/>
                    <a:pt x="2016239" y="37897"/>
                    <a:pt x="2016239" y="51576"/>
                  </a:cubicBezTo>
                  <a:lnTo>
                    <a:pt x="2016239" y="954105"/>
                  </a:lnTo>
                  <a:cubicBezTo>
                    <a:pt x="2016239" y="982590"/>
                    <a:pt x="1993148" y="1005682"/>
                    <a:pt x="1964663" y="1005682"/>
                  </a:cubicBezTo>
                  <a:lnTo>
                    <a:pt x="51576" y="1005682"/>
                  </a:lnTo>
                  <a:cubicBezTo>
                    <a:pt x="23092" y="1005682"/>
                    <a:pt x="0" y="982590"/>
                    <a:pt x="0" y="954105"/>
                  </a:cubicBezTo>
                  <a:lnTo>
                    <a:pt x="0" y="51576"/>
                  </a:lnTo>
                  <a:cubicBezTo>
                    <a:pt x="0" y="23092"/>
                    <a:pt x="23092" y="0"/>
                    <a:pt x="51576" y="0"/>
                  </a:cubicBezTo>
                  <a:close/>
                </a:path>
              </a:pathLst>
            </a:custGeom>
            <a:solidFill>
              <a:srgbClr val="8482DE"/>
            </a:solidFill>
          </p:spPr>
        </p:sp>
        <p:sp>
          <p:nvSpPr>
            <p:cNvPr name="TextBox 6" id="6"/>
            <p:cNvSpPr txBox="true"/>
            <p:nvPr/>
          </p:nvSpPr>
          <p:spPr>
            <a:xfrm>
              <a:off x="0" y="-57150"/>
              <a:ext cx="2016239" cy="1062832"/>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3135400" y="6248111"/>
            <a:ext cx="5674563" cy="3297060"/>
            <a:chOff x="0" y="0"/>
            <a:chExt cx="1494535" cy="868361"/>
          </a:xfrm>
        </p:grpSpPr>
        <p:sp>
          <p:nvSpPr>
            <p:cNvPr name="Freeform 8" id="8"/>
            <p:cNvSpPr/>
            <p:nvPr/>
          </p:nvSpPr>
          <p:spPr>
            <a:xfrm flipH="false" flipV="false" rot="0">
              <a:off x="0" y="0"/>
              <a:ext cx="1494535" cy="868361"/>
            </a:xfrm>
            <a:custGeom>
              <a:avLst/>
              <a:gdLst/>
              <a:ahLst/>
              <a:cxnLst/>
              <a:rect r="r" b="b" t="t" l="l"/>
              <a:pathLst>
                <a:path h="868361" w="1494535">
                  <a:moveTo>
                    <a:pt x="69580" y="0"/>
                  </a:moveTo>
                  <a:lnTo>
                    <a:pt x="1424955" y="0"/>
                  </a:lnTo>
                  <a:cubicBezTo>
                    <a:pt x="1463383" y="0"/>
                    <a:pt x="1494535" y="31152"/>
                    <a:pt x="1494535" y="69580"/>
                  </a:cubicBezTo>
                  <a:lnTo>
                    <a:pt x="1494535" y="798781"/>
                  </a:lnTo>
                  <a:cubicBezTo>
                    <a:pt x="1494535" y="837209"/>
                    <a:pt x="1463383" y="868361"/>
                    <a:pt x="1424955" y="868361"/>
                  </a:cubicBezTo>
                  <a:lnTo>
                    <a:pt x="69580" y="868361"/>
                  </a:lnTo>
                  <a:cubicBezTo>
                    <a:pt x="31152" y="868361"/>
                    <a:pt x="0" y="837209"/>
                    <a:pt x="0" y="798781"/>
                  </a:cubicBezTo>
                  <a:lnTo>
                    <a:pt x="0" y="69580"/>
                  </a:lnTo>
                  <a:cubicBezTo>
                    <a:pt x="0" y="31152"/>
                    <a:pt x="31152" y="0"/>
                    <a:pt x="69580" y="0"/>
                  </a:cubicBezTo>
                  <a:close/>
                </a:path>
              </a:pathLst>
            </a:custGeom>
            <a:solidFill>
              <a:srgbClr val="8482DE"/>
            </a:solidFill>
          </p:spPr>
        </p:sp>
        <p:sp>
          <p:nvSpPr>
            <p:cNvPr name="TextBox 9" id="9"/>
            <p:cNvSpPr txBox="true"/>
            <p:nvPr/>
          </p:nvSpPr>
          <p:spPr>
            <a:xfrm>
              <a:off x="0" y="-57150"/>
              <a:ext cx="1494535" cy="925511"/>
            </a:xfrm>
            <a:prstGeom prst="rect">
              <a:avLst/>
            </a:prstGeom>
          </p:spPr>
          <p:txBody>
            <a:bodyPr anchor="ctr" rtlCol="false" tIns="50800" lIns="50800" bIns="50800" rIns="50800"/>
            <a:lstStyle/>
            <a:p>
              <a:pPr algn="ctr">
                <a:lnSpc>
                  <a:spcPts val="3359"/>
                </a:lnSpc>
              </a:pPr>
              <a:r>
                <a:rPr lang="en-US" sz="2400">
                  <a:solidFill>
                    <a:srgbClr val="FFFFFF"/>
                  </a:solidFill>
                  <a:latin typeface="Glacial Indifference"/>
                  <a:ea typeface="Glacial Indifference"/>
                  <a:cs typeface="Glacial Indifference"/>
                  <a:sym typeface="Glacial Indifference"/>
                </a:rPr>
                <a:t>Objective:</a:t>
              </a:r>
            </a:p>
            <a:p>
              <a:pPr algn="ctr">
                <a:lnSpc>
                  <a:spcPts val="3359"/>
                </a:lnSpc>
              </a:pPr>
              <a:r>
                <a:rPr lang="en-US" sz="2400">
                  <a:solidFill>
                    <a:srgbClr val="FFFFFF"/>
                  </a:solidFill>
                  <a:latin typeface="Glacial Indifference"/>
                  <a:ea typeface="Glacial Indifference"/>
                  <a:cs typeface="Glacial Indifference"/>
                  <a:sym typeface="Glacial Indifference"/>
                </a:rPr>
                <a:t>To design and implement a real-time water level monitoring system using IoT  integrated with AR-based 3D visualization  enhanced spatial data representation.</a:t>
              </a:r>
            </a:p>
          </p:txBody>
        </p:sp>
      </p:grpSp>
      <p:sp>
        <p:nvSpPr>
          <p:cNvPr name="Freeform 10" id="10"/>
          <p:cNvSpPr/>
          <p:nvPr/>
        </p:nvSpPr>
        <p:spPr>
          <a:xfrm flipH="false" flipV="false" rot="0">
            <a:off x="9598102" y="3339095"/>
            <a:ext cx="7991209" cy="5338128"/>
          </a:xfrm>
          <a:custGeom>
            <a:avLst/>
            <a:gdLst/>
            <a:ahLst/>
            <a:cxnLst/>
            <a:rect r="r" b="b" t="t" l="l"/>
            <a:pathLst>
              <a:path h="5338128" w="7991209">
                <a:moveTo>
                  <a:pt x="0" y="0"/>
                </a:moveTo>
                <a:lnTo>
                  <a:pt x="7991210" y="0"/>
                </a:lnTo>
                <a:lnTo>
                  <a:pt x="7991210" y="5338127"/>
                </a:lnTo>
                <a:lnTo>
                  <a:pt x="0" y="5338127"/>
                </a:lnTo>
                <a:lnTo>
                  <a:pt x="0" y="0"/>
                </a:lnTo>
                <a:close/>
              </a:path>
            </a:pathLst>
          </a:custGeom>
          <a:blipFill>
            <a:blip r:embed="rId6"/>
            <a:stretch>
              <a:fillRect l="0" t="0" r="0" b="0"/>
            </a:stretch>
          </a:blipFill>
        </p:spPr>
      </p:sp>
      <p:sp>
        <p:nvSpPr>
          <p:cNvPr name="TextBox 11" id="11"/>
          <p:cNvSpPr txBox="true"/>
          <p:nvPr/>
        </p:nvSpPr>
        <p:spPr>
          <a:xfrm rot="0">
            <a:off x="1488593" y="2418132"/>
            <a:ext cx="7493038" cy="3323506"/>
          </a:xfrm>
          <a:prstGeom prst="rect">
            <a:avLst/>
          </a:prstGeom>
        </p:spPr>
        <p:txBody>
          <a:bodyPr anchor="t" rtlCol="false" tIns="0" lIns="0" bIns="0" rIns="0">
            <a:spAutoFit/>
          </a:bodyPr>
          <a:lstStyle/>
          <a:p>
            <a:pPr algn="l">
              <a:lnSpc>
                <a:spcPts val="3052"/>
              </a:lnSpc>
            </a:pPr>
          </a:p>
          <a:p>
            <a:pPr algn="l" marL="470776" indent="-235388" lvl="1">
              <a:lnSpc>
                <a:spcPts val="3052"/>
              </a:lnSpc>
              <a:buFont typeface="Arial"/>
              <a:buChar char="•"/>
            </a:pPr>
            <a:r>
              <a:rPr lang="en-US" sz="2180">
                <a:solidFill>
                  <a:srgbClr val="000000"/>
                </a:solidFill>
                <a:latin typeface="Canva Sans"/>
                <a:ea typeface="Canva Sans"/>
                <a:cs typeface="Canva Sans"/>
                <a:sym typeface="Canva Sans"/>
              </a:rPr>
              <a:t> Traditional monitoring methods rely on physical gauges or digital sensors, but they often lack real-time visualization and accessibility.</a:t>
            </a:r>
          </a:p>
          <a:p>
            <a:pPr algn="l" marL="470776" indent="-235388" lvl="1">
              <a:lnSpc>
                <a:spcPts val="3052"/>
              </a:lnSpc>
              <a:buFont typeface="Arial"/>
              <a:buChar char="•"/>
            </a:pPr>
            <a:r>
              <a:rPr lang="en-US" sz="2180">
                <a:solidFill>
                  <a:srgbClr val="000000"/>
                </a:solidFill>
                <a:latin typeface="Canva Sans"/>
                <a:ea typeface="Canva Sans"/>
                <a:cs typeface="Canva Sans"/>
                <a:sym typeface="Canva Sans"/>
              </a:rPr>
              <a:t> Augmented Reality (AR) enhances water level monitoring by overlaying real-time sensor data onto the physical environment, providing an interactive and intuitive representation.</a:t>
            </a:r>
          </a:p>
          <a:p>
            <a:pPr algn="l">
              <a:lnSpc>
                <a:spcPts val="2276"/>
              </a:lnSpc>
              <a:spcBef>
                <a:spcPct val="0"/>
              </a:spcBef>
            </a:pPr>
          </a:p>
        </p:txBody>
      </p:sp>
      <p:sp>
        <p:nvSpPr>
          <p:cNvPr name="TextBox 12" id="12"/>
          <p:cNvSpPr txBox="true"/>
          <p:nvPr/>
        </p:nvSpPr>
        <p:spPr>
          <a:xfrm rot="0">
            <a:off x="892456" y="789942"/>
            <a:ext cx="4157484" cy="837794"/>
          </a:xfrm>
          <a:prstGeom prst="rect">
            <a:avLst/>
          </a:prstGeom>
        </p:spPr>
        <p:txBody>
          <a:bodyPr anchor="t" rtlCol="false" tIns="0" lIns="0" bIns="0" rIns="0">
            <a:spAutoFit/>
          </a:bodyPr>
          <a:lstStyle/>
          <a:p>
            <a:pPr algn="ctr">
              <a:lnSpc>
                <a:spcPts val="6990"/>
              </a:lnSpc>
              <a:spcBef>
                <a:spcPct val="0"/>
              </a:spcBef>
            </a:pPr>
            <a:r>
              <a:rPr lang="en-US" sz="4993">
                <a:solidFill>
                  <a:srgbClr val="000000"/>
                </a:solidFill>
                <a:latin typeface="Libre Baskerville"/>
                <a:ea typeface="Libre Baskerville"/>
                <a:cs typeface="Libre Baskerville"/>
                <a:sym typeface="Libre Baskerville"/>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00451" y="6387870"/>
            <a:ext cx="9805808" cy="2396795"/>
            <a:chOff x="0" y="0"/>
            <a:chExt cx="2582600" cy="631255"/>
          </a:xfrm>
        </p:grpSpPr>
        <p:sp>
          <p:nvSpPr>
            <p:cNvPr name="Freeform 3" id="3"/>
            <p:cNvSpPr/>
            <p:nvPr/>
          </p:nvSpPr>
          <p:spPr>
            <a:xfrm flipH="false" flipV="false" rot="0">
              <a:off x="0" y="0"/>
              <a:ext cx="2582600" cy="631255"/>
            </a:xfrm>
            <a:custGeom>
              <a:avLst/>
              <a:gdLst/>
              <a:ahLst/>
              <a:cxnLst/>
              <a:rect r="r" b="b" t="t" l="l"/>
              <a:pathLst>
                <a:path h="631255" w="2582600">
                  <a:moveTo>
                    <a:pt x="40266" y="0"/>
                  </a:moveTo>
                  <a:lnTo>
                    <a:pt x="2542334" y="0"/>
                  </a:lnTo>
                  <a:cubicBezTo>
                    <a:pt x="2564572" y="0"/>
                    <a:pt x="2582600" y="18028"/>
                    <a:pt x="2582600" y="40266"/>
                  </a:cubicBezTo>
                  <a:lnTo>
                    <a:pt x="2582600" y="590989"/>
                  </a:lnTo>
                  <a:cubicBezTo>
                    <a:pt x="2582600" y="601668"/>
                    <a:pt x="2578358" y="611910"/>
                    <a:pt x="2570806" y="619461"/>
                  </a:cubicBezTo>
                  <a:cubicBezTo>
                    <a:pt x="2563255" y="627012"/>
                    <a:pt x="2553013" y="631255"/>
                    <a:pt x="2542334" y="631255"/>
                  </a:cubicBezTo>
                  <a:lnTo>
                    <a:pt x="40266" y="631255"/>
                  </a:lnTo>
                  <a:cubicBezTo>
                    <a:pt x="29587" y="631255"/>
                    <a:pt x="19345" y="627012"/>
                    <a:pt x="11794" y="619461"/>
                  </a:cubicBezTo>
                  <a:cubicBezTo>
                    <a:pt x="4242" y="611910"/>
                    <a:pt x="0" y="601668"/>
                    <a:pt x="0" y="590989"/>
                  </a:cubicBezTo>
                  <a:lnTo>
                    <a:pt x="0" y="40266"/>
                  </a:lnTo>
                  <a:cubicBezTo>
                    <a:pt x="0" y="29587"/>
                    <a:pt x="4242" y="19345"/>
                    <a:pt x="11794" y="11794"/>
                  </a:cubicBezTo>
                  <a:cubicBezTo>
                    <a:pt x="19345" y="4242"/>
                    <a:pt x="29587" y="0"/>
                    <a:pt x="40266" y="0"/>
                  </a:cubicBezTo>
                  <a:close/>
                </a:path>
              </a:pathLst>
            </a:custGeom>
            <a:solidFill>
              <a:srgbClr val="E5C5EF"/>
            </a:solidFill>
          </p:spPr>
        </p:sp>
        <p:sp>
          <p:nvSpPr>
            <p:cNvPr name="TextBox 4" id="4"/>
            <p:cNvSpPr txBox="true"/>
            <p:nvPr/>
          </p:nvSpPr>
          <p:spPr>
            <a:xfrm>
              <a:off x="0" y="-57150"/>
              <a:ext cx="2582600" cy="68840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764877" y="2700733"/>
            <a:ext cx="8567215" cy="4885534"/>
          </a:xfrm>
          <a:custGeom>
            <a:avLst/>
            <a:gdLst/>
            <a:ahLst/>
            <a:cxnLst/>
            <a:rect r="r" b="b" t="t" l="l"/>
            <a:pathLst>
              <a:path h="4885534" w="8567215">
                <a:moveTo>
                  <a:pt x="0" y="0"/>
                </a:moveTo>
                <a:lnTo>
                  <a:pt x="8567214" y="0"/>
                </a:lnTo>
                <a:lnTo>
                  <a:pt x="8567214" y="4885534"/>
                </a:lnTo>
                <a:lnTo>
                  <a:pt x="0" y="4885534"/>
                </a:lnTo>
                <a:lnTo>
                  <a:pt x="0" y="0"/>
                </a:lnTo>
                <a:close/>
              </a:path>
            </a:pathLst>
          </a:custGeom>
          <a:blipFill>
            <a:blip r:embed="rId2"/>
            <a:stretch>
              <a:fillRect l="0" t="0" r="-14051" b="0"/>
            </a:stretch>
          </a:blipFill>
        </p:spPr>
      </p:sp>
      <p:grpSp>
        <p:nvGrpSpPr>
          <p:cNvPr name="Group 6" id="6"/>
          <p:cNvGrpSpPr/>
          <p:nvPr/>
        </p:nvGrpSpPr>
        <p:grpSpPr>
          <a:xfrm rot="0">
            <a:off x="7993063" y="2669868"/>
            <a:ext cx="9898201" cy="3230659"/>
            <a:chOff x="0" y="0"/>
            <a:chExt cx="2606934" cy="850873"/>
          </a:xfrm>
        </p:grpSpPr>
        <p:sp>
          <p:nvSpPr>
            <p:cNvPr name="Freeform 7" id="7"/>
            <p:cNvSpPr/>
            <p:nvPr/>
          </p:nvSpPr>
          <p:spPr>
            <a:xfrm flipH="false" flipV="false" rot="0">
              <a:off x="0" y="0"/>
              <a:ext cx="2606934" cy="850873"/>
            </a:xfrm>
            <a:custGeom>
              <a:avLst/>
              <a:gdLst/>
              <a:ahLst/>
              <a:cxnLst/>
              <a:rect r="r" b="b" t="t" l="l"/>
              <a:pathLst>
                <a:path h="850873" w="2606934">
                  <a:moveTo>
                    <a:pt x="39890" y="0"/>
                  </a:moveTo>
                  <a:lnTo>
                    <a:pt x="2567044" y="0"/>
                  </a:lnTo>
                  <a:cubicBezTo>
                    <a:pt x="2589074" y="0"/>
                    <a:pt x="2606934" y="17859"/>
                    <a:pt x="2606934" y="39890"/>
                  </a:cubicBezTo>
                  <a:lnTo>
                    <a:pt x="2606934" y="810983"/>
                  </a:lnTo>
                  <a:cubicBezTo>
                    <a:pt x="2606934" y="821563"/>
                    <a:pt x="2602731" y="831709"/>
                    <a:pt x="2595250" y="839190"/>
                  </a:cubicBezTo>
                  <a:cubicBezTo>
                    <a:pt x="2587769" y="846670"/>
                    <a:pt x="2577623" y="850873"/>
                    <a:pt x="2567044" y="850873"/>
                  </a:cubicBezTo>
                  <a:lnTo>
                    <a:pt x="39890" y="850873"/>
                  </a:lnTo>
                  <a:cubicBezTo>
                    <a:pt x="17859" y="850873"/>
                    <a:pt x="0" y="833014"/>
                    <a:pt x="0" y="810983"/>
                  </a:cubicBezTo>
                  <a:lnTo>
                    <a:pt x="0" y="39890"/>
                  </a:lnTo>
                  <a:cubicBezTo>
                    <a:pt x="0" y="17859"/>
                    <a:pt x="17859" y="0"/>
                    <a:pt x="39890" y="0"/>
                  </a:cubicBezTo>
                  <a:close/>
                </a:path>
              </a:pathLst>
            </a:custGeom>
            <a:solidFill>
              <a:srgbClr val="E5C5EF"/>
            </a:solidFill>
          </p:spPr>
        </p:sp>
        <p:sp>
          <p:nvSpPr>
            <p:cNvPr name="TextBox 8" id="8"/>
            <p:cNvSpPr txBox="true"/>
            <p:nvPr/>
          </p:nvSpPr>
          <p:spPr>
            <a:xfrm>
              <a:off x="0" y="-57150"/>
              <a:ext cx="2606934" cy="908023"/>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192980">
            <a:off x="-640725" y="5690918"/>
            <a:ext cx="6192469" cy="5278557"/>
          </a:xfrm>
          <a:custGeom>
            <a:avLst/>
            <a:gdLst/>
            <a:ahLst/>
            <a:cxnLst/>
            <a:rect r="r" b="b" t="t" l="l"/>
            <a:pathLst>
              <a:path h="5278557" w="6192469">
                <a:moveTo>
                  <a:pt x="0" y="0"/>
                </a:moveTo>
                <a:lnTo>
                  <a:pt x="6192470" y="0"/>
                </a:lnTo>
                <a:lnTo>
                  <a:pt x="6192470" y="5278557"/>
                </a:lnTo>
                <a:lnTo>
                  <a:pt x="0" y="5278557"/>
                </a:lnTo>
                <a:lnTo>
                  <a:pt x="0" y="0"/>
                </a:lnTo>
                <a:close/>
              </a:path>
            </a:pathLst>
          </a:custGeom>
          <a:blipFill>
            <a:blip r:embed="rId3"/>
            <a:stretch>
              <a:fillRect l="0" t="-8656" r="0" b="-8656"/>
            </a:stretch>
          </a:blipFill>
        </p:spPr>
      </p:sp>
      <p:sp>
        <p:nvSpPr>
          <p:cNvPr name="TextBox 10" id="10"/>
          <p:cNvSpPr txBox="true"/>
          <p:nvPr/>
        </p:nvSpPr>
        <p:spPr>
          <a:xfrm rot="0">
            <a:off x="3276700" y="583085"/>
            <a:ext cx="9432726" cy="1599440"/>
          </a:xfrm>
          <a:prstGeom prst="rect">
            <a:avLst/>
          </a:prstGeom>
        </p:spPr>
        <p:txBody>
          <a:bodyPr anchor="t" rtlCol="false" tIns="0" lIns="0" bIns="0" rIns="0">
            <a:spAutoFit/>
          </a:bodyPr>
          <a:lstStyle/>
          <a:p>
            <a:pPr algn="ctr">
              <a:lnSpc>
                <a:spcPts val="7461"/>
              </a:lnSpc>
            </a:pPr>
            <a:r>
              <a:rPr lang="en-US" sz="5329">
                <a:solidFill>
                  <a:srgbClr val="2D3880"/>
                </a:solidFill>
                <a:latin typeface="Georgia Pro"/>
                <a:ea typeface="Georgia Pro"/>
                <a:cs typeface="Georgia Pro"/>
                <a:sym typeface="Georgia Pro"/>
              </a:rPr>
              <a:t> Literature Review </a:t>
            </a:r>
          </a:p>
          <a:p>
            <a:pPr algn="ctr">
              <a:lnSpc>
                <a:spcPts val="5221"/>
              </a:lnSpc>
              <a:spcBef>
                <a:spcPct val="0"/>
              </a:spcBef>
            </a:pPr>
          </a:p>
        </p:txBody>
      </p:sp>
      <p:sp>
        <p:nvSpPr>
          <p:cNvPr name="TextBox 11" id="11"/>
          <p:cNvSpPr txBox="true"/>
          <p:nvPr/>
        </p:nvSpPr>
        <p:spPr>
          <a:xfrm rot="0">
            <a:off x="8148076" y="2870811"/>
            <a:ext cx="9588174" cy="3293942"/>
          </a:xfrm>
          <a:prstGeom prst="rect">
            <a:avLst/>
          </a:prstGeom>
        </p:spPr>
        <p:txBody>
          <a:bodyPr anchor="t" rtlCol="false" tIns="0" lIns="0" bIns="0" rIns="0">
            <a:spAutoFit/>
          </a:bodyPr>
          <a:lstStyle/>
          <a:p>
            <a:pPr algn="ctr">
              <a:lnSpc>
                <a:spcPts val="4436"/>
              </a:lnSpc>
              <a:spcBef>
                <a:spcPct val="0"/>
              </a:spcBef>
            </a:pPr>
            <a:r>
              <a:rPr lang="en-US" b="true" sz="3169">
                <a:solidFill>
                  <a:srgbClr val="000000"/>
                </a:solidFill>
                <a:latin typeface="Glacial Indifference Bold"/>
                <a:ea typeface="Glacial Indifference Bold"/>
                <a:cs typeface="Glacial Indifference Bold"/>
                <a:sym typeface="Glacial Indifference Bold"/>
              </a:rPr>
              <a:t>Traditional Water Level Monitoring Methods</a:t>
            </a:r>
          </a:p>
          <a:p>
            <a:pPr algn="l" marL="478325" indent="-239162" lvl="1">
              <a:lnSpc>
                <a:spcPts val="3101"/>
              </a:lnSpc>
              <a:buFont typeface="Arial"/>
              <a:buChar char="•"/>
            </a:pPr>
            <a:r>
              <a:rPr lang="en-US" sz="2215">
                <a:solidFill>
                  <a:srgbClr val="000000"/>
                </a:solidFill>
                <a:latin typeface="Glacial Indifference"/>
                <a:ea typeface="Glacial Indifference"/>
                <a:cs typeface="Glacial Indifference"/>
                <a:sym typeface="Glacial Indifference"/>
              </a:rPr>
              <a:t>Manual Gauges &amp; Float Sensors – Require physical inspection and prone to human error.</a:t>
            </a:r>
          </a:p>
          <a:p>
            <a:pPr algn="l" marL="478325" indent="-239162" lvl="1">
              <a:lnSpc>
                <a:spcPts val="3101"/>
              </a:lnSpc>
              <a:buFont typeface="Arial"/>
              <a:buChar char="•"/>
            </a:pPr>
            <a:r>
              <a:rPr lang="en-US" sz="2215">
                <a:solidFill>
                  <a:srgbClr val="000000"/>
                </a:solidFill>
                <a:latin typeface="Glacial Indifference"/>
                <a:ea typeface="Glacial Indifference"/>
                <a:cs typeface="Glacial Indifference"/>
                <a:sym typeface="Glacial Indifference"/>
              </a:rPr>
              <a:t>Ultrasonic &amp; Radar Sensors – Provide accurate measurements but lack interactive visualization.</a:t>
            </a:r>
          </a:p>
          <a:p>
            <a:pPr algn="l" marL="478325" indent="-239162" lvl="1">
              <a:lnSpc>
                <a:spcPts val="3101"/>
              </a:lnSpc>
              <a:buFont typeface="Arial"/>
              <a:buChar char="•"/>
            </a:pPr>
            <a:r>
              <a:rPr lang="en-US" sz="2215">
                <a:solidFill>
                  <a:srgbClr val="000000"/>
                </a:solidFill>
                <a:latin typeface="Glacial Indifference"/>
                <a:ea typeface="Glacial Indifference"/>
                <a:cs typeface="Glacial Indifference"/>
                <a:sym typeface="Glacial Indifference"/>
              </a:rPr>
              <a:t>IoT-Based Monitoring – Uses cloud-connected sensors for real-time updates but lacks user-friendly representation.</a:t>
            </a:r>
          </a:p>
          <a:p>
            <a:pPr algn="ctr">
              <a:lnSpc>
                <a:spcPts val="3101"/>
              </a:lnSpc>
              <a:spcBef>
                <a:spcPct val="0"/>
              </a:spcBef>
            </a:pPr>
          </a:p>
        </p:txBody>
      </p:sp>
      <p:sp>
        <p:nvSpPr>
          <p:cNvPr name="TextBox 12" id="12"/>
          <p:cNvSpPr txBox="true"/>
          <p:nvPr/>
        </p:nvSpPr>
        <p:spPr>
          <a:xfrm rot="0">
            <a:off x="8270590" y="6498127"/>
            <a:ext cx="9496849" cy="2575048"/>
          </a:xfrm>
          <a:prstGeom prst="rect">
            <a:avLst/>
          </a:prstGeom>
        </p:spPr>
        <p:txBody>
          <a:bodyPr anchor="t" rtlCol="false" tIns="0" lIns="0" bIns="0" rIns="0">
            <a:spAutoFit/>
          </a:bodyPr>
          <a:lstStyle/>
          <a:p>
            <a:pPr algn="ctr">
              <a:lnSpc>
                <a:spcPts val="4067"/>
              </a:lnSpc>
              <a:spcBef>
                <a:spcPct val="0"/>
              </a:spcBef>
            </a:pPr>
            <a:r>
              <a:rPr lang="en-US" b="true" sz="2905">
                <a:solidFill>
                  <a:srgbClr val="000000"/>
                </a:solidFill>
                <a:latin typeface="Glacial Indifference Bold"/>
                <a:ea typeface="Glacial Indifference Bold"/>
                <a:cs typeface="Glacial Indifference Bold"/>
                <a:sym typeface="Glacial Indifference Bold"/>
              </a:rPr>
              <a:t>Augme</a:t>
            </a:r>
            <a:r>
              <a:rPr lang="en-US" b="true" sz="2905">
                <a:solidFill>
                  <a:srgbClr val="000000"/>
                </a:solidFill>
                <a:latin typeface="Glacial Indifference Bold"/>
                <a:ea typeface="Glacial Indifference Bold"/>
                <a:cs typeface="Glacial Indifference Bold"/>
                <a:sym typeface="Glacial Indifference Bold"/>
              </a:rPr>
              <a:t>nted Reality (AR) in Environmental Monitoring</a:t>
            </a:r>
          </a:p>
          <a:p>
            <a:pPr algn="l" marL="509696" indent="-254848" lvl="1">
              <a:lnSpc>
                <a:spcPts val="3305"/>
              </a:lnSpc>
              <a:spcBef>
                <a:spcPct val="0"/>
              </a:spcBef>
              <a:buFont typeface="Arial"/>
              <a:buChar char="•"/>
            </a:pPr>
            <a:r>
              <a:rPr lang="en-US" sz="2360">
                <a:solidFill>
                  <a:srgbClr val="000000"/>
                </a:solidFill>
                <a:latin typeface="Glacial Indifference"/>
                <a:ea typeface="Glacial Indifference"/>
                <a:cs typeface="Glacial Indifference"/>
                <a:sym typeface="Glacial Indifference"/>
              </a:rPr>
              <a:t>AR for  Water Quality Monitoring – Used for real-time data representation.</a:t>
            </a:r>
          </a:p>
          <a:p>
            <a:pPr algn="l" marL="509696" indent="-254848" lvl="1">
              <a:lnSpc>
                <a:spcPts val="3305"/>
              </a:lnSpc>
              <a:spcBef>
                <a:spcPct val="0"/>
              </a:spcBef>
              <a:buFont typeface="Arial"/>
              <a:buChar char="•"/>
            </a:pPr>
            <a:r>
              <a:rPr lang="en-US" sz="2360">
                <a:solidFill>
                  <a:srgbClr val="000000"/>
                </a:solidFill>
                <a:latin typeface="Glacial Indifference"/>
                <a:ea typeface="Glacial Indifference"/>
                <a:cs typeface="Glacial Indifference"/>
                <a:sym typeface="Glacial Indifference"/>
              </a:rPr>
              <a:t>Integration with IoT – Enhances real-time decision-making.</a:t>
            </a:r>
          </a:p>
          <a:p>
            <a:pPr algn="l" marL="509696" indent="-254848" lvl="1">
              <a:lnSpc>
                <a:spcPts val="3305"/>
              </a:lnSpc>
              <a:spcBef>
                <a:spcPct val="0"/>
              </a:spcBef>
              <a:buFont typeface="Arial"/>
              <a:buChar char="•"/>
            </a:pPr>
            <a:r>
              <a:rPr lang="en-US" sz="2360">
                <a:solidFill>
                  <a:srgbClr val="000000"/>
                </a:solidFill>
                <a:latin typeface="Glacial Indifference"/>
                <a:ea typeface="Glacial Indifference"/>
                <a:cs typeface="Glacial Indifference"/>
                <a:sym typeface="Glacial Indifference"/>
              </a:rPr>
              <a:t>User Experience Benefits – AR makes complex data more accessible.</a:t>
            </a:r>
          </a:p>
          <a:p>
            <a:pPr algn="l">
              <a:lnSpc>
                <a:spcPts val="330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720897" y="-4297013"/>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grpSp>
        <p:nvGrpSpPr>
          <p:cNvPr name="Group 3" id="3"/>
          <p:cNvGrpSpPr/>
          <p:nvPr/>
        </p:nvGrpSpPr>
        <p:grpSpPr>
          <a:xfrm rot="0">
            <a:off x="14829799" y="8468839"/>
            <a:ext cx="1578921" cy="157892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603493" y="1222249"/>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846648" y="3422013"/>
            <a:ext cx="15057481" cy="6214633"/>
          </a:xfrm>
          <a:custGeom>
            <a:avLst/>
            <a:gdLst/>
            <a:ahLst/>
            <a:cxnLst/>
            <a:rect r="r" b="b" t="t" l="l"/>
            <a:pathLst>
              <a:path h="6214633" w="15057481">
                <a:moveTo>
                  <a:pt x="0" y="0"/>
                </a:moveTo>
                <a:lnTo>
                  <a:pt x="15057481" y="0"/>
                </a:lnTo>
                <a:lnTo>
                  <a:pt x="15057481" y="6214634"/>
                </a:lnTo>
                <a:lnTo>
                  <a:pt x="0" y="62146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661444" y="3578035"/>
            <a:ext cx="13048674" cy="5812505"/>
          </a:xfrm>
          <a:prstGeom prst="rect">
            <a:avLst/>
          </a:prstGeom>
        </p:spPr>
        <p:txBody>
          <a:bodyPr anchor="t" rtlCol="false" tIns="0" lIns="0" bIns="0" rIns="0">
            <a:spAutoFit/>
          </a:bodyPr>
          <a:lstStyle/>
          <a:p>
            <a:pPr algn="l">
              <a:lnSpc>
                <a:spcPts val="3550"/>
              </a:lnSpc>
              <a:spcBef>
                <a:spcPct val="0"/>
              </a:spcBef>
            </a:pPr>
            <a:r>
              <a:rPr lang="en-US" sz="2536">
                <a:solidFill>
                  <a:srgbClr val="2D3880"/>
                </a:solidFill>
                <a:latin typeface="Public Sans"/>
                <a:ea typeface="Public Sans"/>
                <a:cs typeface="Public Sans"/>
                <a:sym typeface="Public Sans"/>
              </a:rPr>
              <a:t>1. Smart Water Monitoring with IoT</a:t>
            </a:r>
          </a:p>
          <a:p>
            <a:pPr algn="l">
              <a:lnSpc>
                <a:spcPts val="3550"/>
              </a:lnSpc>
            </a:pPr>
            <a:r>
              <a:rPr lang="en-US" sz="2536">
                <a:solidFill>
                  <a:srgbClr val="2D3880"/>
                </a:solidFill>
                <a:latin typeface="Public Sans"/>
                <a:ea typeface="Public Sans"/>
                <a:cs typeface="Public Sans"/>
                <a:sym typeface="Public Sans"/>
              </a:rPr>
              <a:t> Various researchers have developed low-cost IoT systems using sensors like ultrasonic and capacitive probes for real-time water level detection. These systems typically integrate microcontrollers like Arduino or ESP8266 and use wireless modules  to transmit data efficiently.</a:t>
            </a:r>
          </a:p>
          <a:p>
            <a:pPr algn="l">
              <a:lnSpc>
                <a:spcPts val="3550"/>
              </a:lnSpc>
              <a:spcBef>
                <a:spcPct val="0"/>
              </a:spcBef>
            </a:pPr>
            <a:r>
              <a:rPr lang="en-US" sz="2536">
                <a:solidFill>
                  <a:srgbClr val="2D3880"/>
                </a:solidFill>
                <a:latin typeface="Public Sans"/>
                <a:ea typeface="Public Sans"/>
                <a:cs typeface="Public Sans"/>
                <a:sym typeface="Public Sans"/>
              </a:rPr>
              <a:t>2. Wireless Communication in Field Conditions</a:t>
            </a:r>
          </a:p>
          <a:p>
            <a:pPr algn="l">
              <a:lnSpc>
                <a:spcPts val="3550"/>
              </a:lnSpc>
              <a:spcBef>
                <a:spcPct val="0"/>
              </a:spcBef>
            </a:pPr>
            <a:r>
              <a:rPr lang="en-US" sz="2536">
                <a:solidFill>
                  <a:srgbClr val="2D3880"/>
                </a:solidFill>
                <a:latin typeface="Public Sans"/>
                <a:ea typeface="Public Sans"/>
                <a:cs typeface="Public Sans"/>
                <a:sym typeface="Public Sans"/>
              </a:rPr>
              <a:t> Studies show that wireless transmission over moderate distances (50–100 meters) using low-power modules is highly reliable for remote monitoring. Sensor nodes are usually battery-powered and communicate with a central hub or cloud service.</a:t>
            </a:r>
          </a:p>
          <a:p>
            <a:pPr algn="l">
              <a:lnSpc>
                <a:spcPts val="3550"/>
              </a:lnSpc>
              <a:spcBef>
                <a:spcPct val="0"/>
              </a:spcBef>
            </a:pPr>
            <a:r>
              <a:rPr lang="en-US" sz="2536">
                <a:solidFill>
                  <a:srgbClr val="2D3880"/>
                </a:solidFill>
                <a:latin typeface="Public Sans"/>
                <a:ea typeface="Public Sans"/>
                <a:cs typeface="Public Sans"/>
                <a:sym typeface="Public Sans"/>
              </a:rPr>
              <a:t>3. Cloud Integration for Data Logging</a:t>
            </a:r>
          </a:p>
          <a:p>
            <a:pPr algn="l">
              <a:lnSpc>
                <a:spcPts val="3550"/>
              </a:lnSpc>
              <a:spcBef>
                <a:spcPct val="0"/>
              </a:spcBef>
            </a:pPr>
            <a:r>
              <a:rPr lang="en-US" sz="2536">
                <a:solidFill>
                  <a:srgbClr val="2D3880"/>
                </a:solidFill>
                <a:latin typeface="Public Sans"/>
                <a:ea typeface="Public Sans"/>
                <a:cs typeface="Public Sans"/>
                <a:sym typeface="Public Sans"/>
              </a:rPr>
              <a:t> Projects have highlighted the role of platforms like Firebase or Thingspeak in storing, visualizing, and analyzing collected data in real-time, improving decision-making for users like farmers and municipal workers.</a:t>
            </a:r>
          </a:p>
        </p:txBody>
      </p:sp>
      <p:sp>
        <p:nvSpPr>
          <p:cNvPr name="Freeform 11" id="11"/>
          <p:cNvSpPr/>
          <p:nvPr/>
        </p:nvSpPr>
        <p:spPr>
          <a:xfrm flipH="false" flipV="false" rot="0">
            <a:off x="13504053" y="4846910"/>
            <a:ext cx="4230413" cy="3364840"/>
          </a:xfrm>
          <a:custGeom>
            <a:avLst/>
            <a:gdLst/>
            <a:ahLst/>
            <a:cxnLst/>
            <a:rect r="r" b="b" t="t" l="l"/>
            <a:pathLst>
              <a:path h="3364840" w="4230413">
                <a:moveTo>
                  <a:pt x="0" y="0"/>
                </a:moveTo>
                <a:lnTo>
                  <a:pt x="4230413" y="0"/>
                </a:lnTo>
                <a:lnTo>
                  <a:pt x="4230413" y="3364840"/>
                </a:lnTo>
                <a:lnTo>
                  <a:pt x="0" y="3364840"/>
                </a:lnTo>
                <a:lnTo>
                  <a:pt x="0" y="0"/>
                </a:lnTo>
                <a:close/>
              </a:path>
            </a:pathLst>
          </a:custGeom>
          <a:blipFill>
            <a:blip r:embed="rId5"/>
            <a:stretch>
              <a:fillRect l="0" t="0" r="0" b="0"/>
            </a:stretch>
          </a:blipFill>
        </p:spPr>
      </p:sp>
      <p:sp>
        <p:nvSpPr>
          <p:cNvPr name="TextBox 12" id="12"/>
          <p:cNvSpPr txBox="true"/>
          <p:nvPr/>
        </p:nvSpPr>
        <p:spPr>
          <a:xfrm rot="0">
            <a:off x="661444" y="1880560"/>
            <a:ext cx="5291856" cy="641893"/>
          </a:xfrm>
          <a:prstGeom prst="rect">
            <a:avLst/>
          </a:prstGeom>
        </p:spPr>
        <p:txBody>
          <a:bodyPr anchor="t" rtlCol="false" tIns="0" lIns="0" bIns="0" rIns="0">
            <a:spAutoFit/>
          </a:bodyPr>
          <a:lstStyle/>
          <a:p>
            <a:pPr algn="ctr">
              <a:lnSpc>
                <a:spcPts val="5095"/>
              </a:lnSpc>
              <a:spcBef>
                <a:spcPct val="0"/>
              </a:spcBef>
            </a:pPr>
            <a:r>
              <a:rPr lang="en-US" sz="3639">
                <a:solidFill>
                  <a:srgbClr val="000000"/>
                </a:solidFill>
                <a:latin typeface="Poppins"/>
                <a:ea typeface="Poppins"/>
                <a:cs typeface="Poppins"/>
                <a:sym typeface="Poppins"/>
              </a:rPr>
              <a:t>IoT in Water Monitoring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711372" y="-4297013"/>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grpSp>
        <p:nvGrpSpPr>
          <p:cNvPr name="Group 3" id="3"/>
          <p:cNvGrpSpPr/>
          <p:nvPr/>
        </p:nvGrpSpPr>
        <p:grpSpPr>
          <a:xfrm rot="0">
            <a:off x="14820274" y="8468839"/>
            <a:ext cx="1578921" cy="157892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593968" y="1222249"/>
            <a:ext cx="753561" cy="753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72674" y="8621239"/>
            <a:ext cx="1578921" cy="15789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703773" y="3574413"/>
            <a:ext cx="15111545" cy="6236947"/>
          </a:xfrm>
          <a:custGeom>
            <a:avLst/>
            <a:gdLst/>
            <a:ahLst/>
            <a:cxnLst/>
            <a:rect r="r" b="b" t="t" l="l"/>
            <a:pathLst>
              <a:path h="6236947" w="15111545">
                <a:moveTo>
                  <a:pt x="0" y="0"/>
                </a:moveTo>
                <a:lnTo>
                  <a:pt x="15111546" y="0"/>
                </a:lnTo>
                <a:lnTo>
                  <a:pt x="15111546" y="6236947"/>
                </a:lnTo>
                <a:lnTo>
                  <a:pt x="0" y="62369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2961698" y="5015801"/>
            <a:ext cx="5962973" cy="3354172"/>
          </a:xfrm>
          <a:custGeom>
            <a:avLst/>
            <a:gdLst/>
            <a:ahLst/>
            <a:cxnLst/>
            <a:rect r="r" b="b" t="t" l="l"/>
            <a:pathLst>
              <a:path h="3354172" w="5962973">
                <a:moveTo>
                  <a:pt x="0" y="0"/>
                </a:moveTo>
                <a:lnTo>
                  <a:pt x="5962973" y="0"/>
                </a:lnTo>
                <a:lnTo>
                  <a:pt x="5962973" y="3354172"/>
                </a:lnTo>
                <a:lnTo>
                  <a:pt x="0" y="3354172"/>
                </a:lnTo>
                <a:lnTo>
                  <a:pt x="0" y="0"/>
                </a:lnTo>
                <a:close/>
              </a:path>
            </a:pathLst>
          </a:custGeom>
          <a:blipFill>
            <a:blip r:embed="rId5"/>
            <a:stretch>
              <a:fillRect l="0" t="0" r="0" b="0"/>
            </a:stretch>
          </a:blipFill>
        </p:spPr>
      </p:sp>
      <p:sp>
        <p:nvSpPr>
          <p:cNvPr name="TextBox 14" id="14"/>
          <p:cNvSpPr txBox="true"/>
          <p:nvPr/>
        </p:nvSpPr>
        <p:spPr>
          <a:xfrm rot="0">
            <a:off x="263359" y="1494254"/>
            <a:ext cx="6138421" cy="1278879"/>
          </a:xfrm>
          <a:prstGeom prst="rect">
            <a:avLst/>
          </a:prstGeom>
        </p:spPr>
        <p:txBody>
          <a:bodyPr anchor="t" rtlCol="false" tIns="0" lIns="0" bIns="0" rIns="0">
            <a:spAutoFit/>
          </a:bodyPr>
          <a:lstStyle/>
          <a:p>
            <a:pPr algn="ctr">
              <a:lnSpc>
                <a:spcPts val="5047"/>
              </a:lnSpc>
              <a:spcBef>
                <a:spcPct val="0"/>
              </a:spcBef>
            </a:pPr>
            <a:r>
              <a:rPr lang="en-US" sz="3605">
                <a:solidFill>
                  <a:srgbClr val="000000"/>
                </a:solidFill>
                <a:latin typeface="Poppins"/>
                <a:ea typeface="Poppins"/>
                <a:cs typeface="Poppins"/>
                <a:sym typeface="Poppins"/>
              </a:rPr>
              <a:t> Augmented Reality (AR) in</a:t>
            </a:r>
          </a:p>
          <a:p>
            <a:pPr algn="ctr">
              <a:lnSpc>
                <a:spcPts val="5047"/>
              </a:lnSpc>
              <a:spcBef>
                <a:spcPct val="0"/>
              </a:spcBef>
            </a:pPr>
            <a:r>
              <a:rPr lang="en-US" sz="3605">
                <a:solidFill>
                  <a:srgbClr val="000000"/>
                </a:solidFill>
                <a:latin typeface="Poppins"/>
                <a:ea typeface="Poppins"/>
                <a:cs typeface="Poppins"/>
                <a:sym typeface="Poppins"/>
              </a:rPr>
              <a:t> Monitoring Systems</a:t>
            </a:r>
          </a:p>
        </p:txBody>
      </p:sp>
      <p:sp>
        <p:nvSpPr>
          <p:cNvPr name="TextBox 15" id="15"/>
          <p:cNvSpPr txBox="true"/>
          <p:nvPr/>
        </p:nvSpPr>
        <p:spPr>
          <a:xfrm rot="0">
            <a:off x="213906" y="3809847"/>
            <a:ext cx="13314289" cy="5448453"/>
          </a:xfrm>
          <a:prstGeom prst="rect">
            <a:avLst/>
          </a:prstGeom>
        </p:spPr>
        <p:txBody>
          <a:bodyPr anchor="t" rtlCol="false" tIns="0" lIns="0" bIns="0" rIns="0">
            <a:spAutoFit/>
          </a:bodyPr>
          <a:lstStyle/>
          <a:p>
            <a:pPr algn="l">
              <a:lnSpc>
                <a:spcPts val="3628"/>
              </a:lnSpc>
              <a:spcBef>
                <a:spcPct val="0"/>
              </a:spcBef>
            </a:pPr>
            <a:r>
              <a:rPr lang="en-US" sz="2591">
                <a:solidFill>
                  <a:srgbClr val="2D3880"/>
                </a:solidFill>
                <a:latin typeface="Glacial Indifference"/>
                <a:ea typeface="Glacial Indifference"/>
                <a:cs typeface="Glacial Indifference"/>
                <a:sym typeface="Glacial Indifference"/>
              </a:rPr>
              <a:t>1. AR for Data Visualization</a:t>
            </a:r>
          </a:p>
          <a:p>
            <a:pPr algn="l">
              <a:lnSpc>
                <a:spcPts val="3628"/>
              </a:lnSpc>
              <a:spcBef>
                <a:spcPct val="0"/>
              </a:spcBef>
            </a:pPr>
            <a:r>
              <a:rPr lang="en-US" sz="2591">
                <a:solidFill>
                  <a:srgbClr val="2D3880"/>
                </a:solidFill>
                <a:latin typeface="Glacial Indifference"/>
                <a:ea typeface="Glacial Indifference"/>
                <a:cs typeface="Glacial Indifference"/>
                <a:sym typeface="Glacial Indifference"/>
              </a:rPr>
              <a:t> Recent research has explored using AR for visualizing IoT data in a more intuitive way. AR interfaces allow users to see live water levels or system alerts by scanning a marker or QR code, enhancing user interaction.</a:t>
            </a:r>
          </a:p>
          <a:p>
            <a:pPr algn="l">
              <a:lnSpc>
                <a:spcPts val="3628"/>
              </a:lnSpc>
              <a:spcBef>
                <a:spcPct val="0"/>
              </a:spcBef>
            </a:pPr>
            <a:r>
              <a:rPr lang="en-US" sz="2591">
                <a:solidFill>
                  <a:srgbClr val="2D3880"/>
                </a:solidFill>
                <a:latin typeface="Glacial Indifference"/>
                <a:ea typeface="Glacial Indifference"/>
                <a:cs typeface="Glacial Indifference"/>
                <a:sym typeface="Glacial Indifference"/>
              </a:rPr>
              <a:t>2. AR + IoT Synergy in Agriculture</a:t>
            </a:r>
          </a:p>
          <a:p>
            <a:pPr algn="l">
              <a:lnSpc>
                <a:spcPts val="3628"/>
              </a:lnSpc>
              <a:spcBef>
                <a:spcPct val="0"/>
              </a:spcBef>
            </a:pPr>
            <a:r>
              <a:rPr lang="en-US" sz="2591">
                <a:solidFill>
                  <a:srgbClr val="2D3880"/>
                </a:solidFill>
                <a:latin typeface="Glacial Indifference"/>
                <a:ea typeface="Glacial Indifference"/>
                <a:cs typeface="Glacial Indifference"/>
                <a:sym typeface="Glacial Indifference"/>
              </a:rPr>
              <a:t> Studies combining AR with smart agriculture systems show improvements in operational efficiency. AR helps visualize invisible data (like water inside tanks) and offers real-time context, making complex information accessible and engaging.</a:t>
            </a:r>
          </a:p>
          <a:p>
            <a:pPr algn="l">
              <a:lnSpc>
                <a:spcPts val="3628"/>
              </a:lnSpc>
              <a:spcBef>
                <a:spcPct val="0"/>
              </a:spcBef>
            </a:pPr>
            <a:r>
              <a:rPr lang="en-US" sz="2591">
                <a:solidFill>
                  <a:srgbClr val="2D3880"/>
                </a:solidFill>
                <a:latin typeface="Glacial Indifference"/>
                <a:ea typeface="Glacial Indifference"/>
                <a:cs typeface="Glacial Indifference"/>
                <a:sym typeface="Glacial Indifference"/>
              </a:rPr>
              <a:t>3. User-Friendly Interfaces</a:t>
            </a:r>
          </a:p>
          <a:p>
            <a:pPr algn="l">
              <a:lnSpc>
                <a:spcPts val="3628"/>
              </a:lnSpc>
              <a:spcBef>
                <a:spcPct val="0"/>
              </a:spcBef>
            </a:pPr>
            <a:r>
              <a:rPr lang="en-US" sz="2591">
                <a:solidFill>
                  <a:srgbClr val="2D3880"/>
                </a:solidFill>
                <a:latin typeface="Glacial Indifference"/>
                <a:ea typeface="Glacial Indifference"/>
                <a:cs typeface="Glacial Indifference"/>
                <a:sym typeface="Glacial Indifference"/>
              </a:rPr>
              <a:t> Tools like Unity and Vuforia are commonly used to build AR apps that run on smartphones. These tools enable smooth overlay of 3D models and sensor data, reducing the learning curve for end-users and making the system suitable for non-technical users.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625772" y="-3175836"/>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grpSp>
        <p:nvGrpSpPr>
          <p:cNvPr name="Group 3" id="3"/>
          <p:cNvGrpSpPr/>
          <p:nvPr/>
        </p:nvGrpSpPr>
        <p:grpSpPr>
          <a:xfrm rot="0">
            <a:off x="11970749" y="1370125"/>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601238" y="5804134"/>
            <a:ext cx="6209737" cy="3454166"/>
          </a:xfrm>
          <a:custGeom>
            <a:avLst/>
            <a:gdLst/>
            <a:ahLst/>
            <a:cxnLst/>
            <a:rect r="r" b="b" t="t" l="l"/>
            <a:pathLst>
              <a:path h="3454166" w="6209737">
                <a:moveTo>
                  <a:pt x="0" y="0"/>
                </a:moveTo>
                <a:lnTo>
                  <a:pt x="6209737" y="0"/>
                </a:lnTo>
                <a:lnTo>
                  <a:pt x="6209737" y="3454166"/>
                </a:lnTo>
                <a:lnTo>
                  <a:pt x="0" y="3454166"/>
                </a:lnTo>
                <a:lnTo>
                  <a:pt x="0" y="0"/>
                </a:lnTo>
                <a:close/>
              </a:path>
            </a:pathLst>
          </a:custGeom>
          <a:blipFill>
            <a:blip r:embed="rId3"/>
            <a:stretch>
              <a:fillRect l="0" t="0" r="0" b="0"/>
            </a:stretch>
          </a:blipFill>
        </p:spPr>
      </p:sp>
      <p:sp>
        <p:nvSpPr>
          <p:cNvPr name="TextBox 7" id="7"/>
          <p:cNvSpPr txBox="true"/>
          <p:nvPr/>
        </p:nvSpPr>
        <p:spPr>
          <a:xfrm rot="0">
            <a:off x="360161" y="2944516"/>
            <a:ext cx="13052882" cy="5354668"/>
          </a:xfrm>
          <a:prstGeom prst="rect">
            <a:avLst/>
          </a:prstGeom>
        </p:spPr>
        <p:txBody>
          <a:bodyPr anchor="t" rtlCol="false" tIns="0" lIns="0" bIns="0" rIns="0">
            <a:spAutoFit/>
          </a:bodyPr>
          <a:lstStyle/>
          <a:p>
            <a:pPr algn="l">
              <a:lnSpc>
                <a:spcPts val="3585"/>
              </a:lnSpc>
              <a:spcBef>
                <a:spcPct val="0"/>
              </a:spcBef>
            </a:pPr>
            <a:r>
              <a:rPr lang="en-US" sz="2561">
                <a:solidFill>
                  <a:srgbClr val="000000"/>
                </a:solidFill>
                <a:latin typeface="Glacial Indifference"/>
                <a:ea typeface="Glacial Indifference"/>
                <a:cs typeface="Glacial Indifference"/>
                <a:sym typeface="Glacial Indifference"/>
              </a:rPr>
              <a:t>Traditional water level monitoring methods are often manual, time-consuming, and prone to human error. This creates challenges in efficient water management, especially in remote or agricultural areas where consistent monitoring is crucial. Moreover, current digital monitoring systems often lack interactive or intuitive visualizations, making it difficult for users to interpret real-time data effectively.</a:t>
            </a:r>
          </a:p>
          <a:p>
            <a:pPr algn="l">
              <a:lnSpc>
                <a:spcPts val="3585"/>
              </a:lnSpc>
              <a:spcBef>
                <a:spcPct val="0"/>
              </a:spcBef>
            </a:pPr>
          </a:p>
          <a:p>
            <a:pPr algn="l">
              <a:lnSpc>
                <a:spcPts val="3585"/>
              </a:lnSpc>
              <a:spcBef>
                <a:spcPct val="0"/>
              </a:spcBef>
            </a:pPr>
            <a:r>
              <a:rPr lang="en-US" sz="2561">
                <a:solidFill>
                  <a:srgbClr val="000000"/>
                </a:solidFill>
                <a:latin typeface="Glacial Indifference"/>
                <a:ea typeface="Glacial Indifference"/>
                <a:cs typeface="Glacial Indifference"/>
                <a:sym typeface="Glacial Indifference"/>
              </a:rPr>
              <a:t>To address these gaps, this project formulates a solution that:</a:t>
            </a:r>
          </a:p>
          <a:p>
            <a:pPr algn="l" marL="552982" indent="-276491" lvl="1">
              <a:lnSpc>
                <a:spcPts val="3585"/>
              </a:lnSpc>
              <a:buFont typeface="Arial"/>
              <a:buChar char="•"/>
            </a:pPr>
            <a:r>
              <a:rPr lang="en-US" sz="2561">
                <a:solidFill>
                  <a:srgbClr val="000000"/>
                </a:solidFill>
                <a:latin typeface="Glacial Indifference"/>
                <a:ea typeface="Glacial Indifference"/>
                <a:cs typeface="Glacial Indifference"/>
                <a:sym typeface="Glacial Indifference"/>
              </a:rPr>
              <a:t>Uses IoT sensors for accurate and real-time water level detection.</a:t>
            </a:r>
          </a:p>
          <a:p>
            <a:pPr algn="l" marL="552982" indent="-276491" lvl="1">
              <a:lnSpc>
                <a:spcPts val="3585"/>
              </a:lnSpc>
              <a:buFont typeface="Arial"/>
              <a:buChar char="•"/>
            </a:pPr>
            <a:r>
              <a:rPr lang="en-US" sz="2561">
                <a:solidFill>
                  <a:srgbClr val="000000"/>
                </a:solidFill>
                <a:latin typeface="Glacial Indifference"/>
                <a:ea typeface="Glacial Indifference"/>
                <a:cs typeface="Glacial Indifference"/>
                <a:sym typeface="Glacial Indifference"/>
              </a:rPr>
              <a:t>Employs wireless transmission (ESP8266) for remote access.</a:t>
            </a:r>
          </a:p>
          <a:p>
            <a:pPr algn="l" marL="552982" indent="-276491" lvl="1">
              <a:lnSpc>
                <a:spcPts val="3585"/>
              </a:lnSpc>
              <a:buFont typeface="Arial"/>
              <a:buChar char="•"/>
            </a:pPr>
            <a:r>
              <a:rPr lang="en-US" sz="2561">
                <a:solidFill>
                  <a:srgbClr val="000000"/>
                </a:solidFill>
                <a:latin typeface="Glacial Indifference"/>
                <a:ea typeface="Glacial Indifference"/>
                <a:cs typeface="Glacial Indifference"/>
                <a:sym typeface="Glacial Indifference"/>
              </a:rPr>
              <a:t>Integrates Augmented Reality (Unity + Vuforia) to visualize water levels in an </a:t>
            </a:r>
          </a:p>
          <a:p>
            <a:pPr algn="l">
              <a:lnSpc>
                <a:spcPts val="3585"/>
              </a:lnSpc>
            </a:pPr>
            <a:r>
              <a:rPr lang="en-US" sz="2561">
                <a:solidFill>
                  <a:srgbClr val="000000"/>
                </a:solidFill>
                <a:latin typeface="Glacial Indifference"/>
                <a:ea typeface="Glacial Indifference"/>
                <a:cs typeface="Glacial Indifference"/>
                <a:sym typeface="Glacial Indifference"/>
              </a:rPr>
              <a:t>       intuitive and interactive 3D format.</a:t>
            </a:r>
          </a:p>
          <a:p>
            <a:pPr algn="l">
              <a:lnSpc>
                <a:spcPts val="3585"/>
              </a:lnSpc>
              <a:spcBef>
                <a:spcPct val="0"/>
              </a:spcBef>
            </a:pPr>
            <a:r>
              <a:rPr lang="en-US" sz="2561">
                <a:solidFill>
                  <a:srgbClr val="000000"/>
                </a:solidFill>
                <a:latin typeface="Glacial Indifference"/>
                <a:ea typeface="Glacial Indifference"/>
                <a:cs typeface="Glacial Indifference"/>
                <a:sym typeface="Glacial Indifference"/>
              </a:rPr>
              <a:t>Provides a scalable, user-friendly, and low-cost alternative to traditional systems.</a:t>
            </a:r>
          </a:p>
        </p:txBody>
      </p:sp>
      <p:sp>
        <p:nvSpPr>
          <p:cNvPr name="TextBox 8" id="8"/>
          <p:cNvSpPr txBox="true"/>
          <p:nvPr/>
        </p:nvSpPr>
        <p:spPr>
          <a:xfrm rot="0">
            <a:off x="-2313170" y="1126999"/>
            <a:ext cx="12025026" cy="813456"/>
          </a:xfrm>
          <a:prstGeom prst="rect">
            <a:avLst/>
          </a:prstGeom>
        </p:spPr>
        <p:txBody>
          <a:bodyPr anchor="t" rtlCol="false" tIns="0" lIns="0" bIns="0" rIns="0">
            <a:spAutoFit/>
          </a:bodyPr>
          <a:lstStyle/>
          <a:p>
            <a:pPr algn="ctr">
              <a:lnSpc>
                <a:spcPts val="6619"/>
              </a:lnSpc>
              <a:spcBef>
                <a:spcPct val="0"/>
              </a:spcBef>
            </a:pPr>
            <a:r>
              <a:rPr lang="en-US" sz="4727">
                <a:solidFill>
                  <a:srgbClr val="2D3880"/>
                </a:solidFill>
                <a:latin typeface="Libre Baskerville"/>
                <a:ea typeface="Libre Baskerville"/>
                <a:cs typeface="Libre Baskerville"/>
                <a:sym typeface="Libre Baskerville"/>
              </a:rPr>
              <a:t> Problem Formulation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018001" y="-5300290"/>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1781632" y="845468"/>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96101" y="2202184"/>
            <a:ext cx="12417865" cy="5185410"/>
          </a:xfrm>
          <a:prstGeom prst="rect">
            <a:avLst/>
          </a:prstGeom>
        </p:spPr>
        <p:txBody>
          <a:bodyPr anchor="t" rtlCol="false" tIns="0" lIns="0" bIns="0" rIns="0">
            <a:spAutoFit/>
          </a:bodyPr>
          <a:lstStyle/>
          <a:p>
            <a:pPr algn="l">
              <a:lnSpc>
                <a:spcPts val="2940"/>
              </a:lnSpc>
            </a:pPr>
            <a:r>
              <a:rPr lang="en-US" sz="2100">
                <a:solidFill>
                  <a:srgbClr val="2D3880"/>
                </a:solidFill>
                <a:latin typeface="Canva Sans"/>
                <a:ea typeface="Canva Sans"/>
                <a:cs typeface="Canva Sans"/>
                <a:sym typeface="Canva Sans"/>
              </a:rPr>
              <a:t>This proj</a:t>
            </a:r>
            <a:r>
              <a:rPr lang="en-US" sz="2100">
                <a:solidFill>
                  <a:srgbClr val="2D3880"/>
                </a:solidFill>
                <a:latin typeface="Canva Sans"/>
                <a:ea typeface="Canva Sans"/>
                <a:cs typeface="Canva Sans"/>
                <a:sym typeface="Canva Sans"/>
              </a:rPr>
              <a:t>ect directly supports several United Nations SDGs by promoting efficient, sustainable, and smart water </a:t>
            </a:r>
            <a:r>
              <a:rPr lang="en-US" sz="2100">
                <a:solidFill>
                  <a:srgbClr val="2D3880"/>
                </a:solidFill>
                <a:latin typeface="Canva Sans"/>
                <a:ea typeface="Canva Sans"/>
                <a:cs typeface="Canva Sans"/>
                <a:sym typeface="Canva Sans"/>
              </a:rPr>
              <a:t>management:</a:t>
            </a:r>
          </a:p>
          <a:p>
            <a:pPr algn="l" marL="453390" indent="-226695" lvl="1">
              <a:lnSpc>
                <a:spcPts val="2940"/>
              </a:lnSpc>
              <a:buFont typeface="Arial"/>
              <a:buChar char="•"/>
            </a:pPr>
            <a:r>
              <a:rPr lang="en-US" sz="2100">
                <a:solidFill>
                  <a:srgbClr val="2D3880"/>
                </a:solidFill>
                <a:latin typeface="Canva Sans"/>
                <a:ea typeface="Canva Sans"/>
                <a:cs typeface="Canva Sans"/>
                <a:sym typeface="Canva Sans"/>
              </a:rPr>
              <a:t>SDG 6 – Clean Water and Sanitation</a:t>
            </a:r>
          </a:p>
          <a:p>
            <a:pPr algn="l" marL="453390" indent="-226695" lvl="1">
              <a:lnSpc>
                <a:spcPts val="2940"/>
              </a:lnSpc>
              <a:buFont typeface="Arial"/>
              <a:buChar char="•"/>
            </a:pPr>
            <a:r>
              <a:rPr lang="en-US" sz="2100">
                <a:solidFill>
                  <a:srgbClr val="2D3880"/>
                </a:solidFill>
                <a:latin typeface="Canva Sans"/>
                <a:ea typeface="Canva Sans"/>
                <a:cs typeface="Canva Sans"/>
                <a:sym typeface="Canva Sans"/>
              </a:rPr>
              <a:t> Enables real-time water level monitoring to reduce wastage and improve access to clean water.</a:t>
            </a:r>
          </a:p>
          <a:p>
            <a:pPr algn="l" marL="453390" indent="-226695" lvl="1">
              <a:lnSpc>
                <a:spcPts val="2940"/>
              </a:lnSpc>
              <a:buFont typeface="Arial"/>
              <a:buChar char="•"/>
            </a:pPr>
            <a:r>
              <a:rPr lang="en-US" sz="2100">
                <a:solidFill>
                  <a:srgbClr val="2D3880"/>
                </a:solidFill>
                <a:latin typeface="Canva Sans"/>
                <a:ea typeface="Canva Sans"/>
                <a:cs typeface="Canva Sans"/>
                <a:sym typeface="Canva Sans"/>
              </a:rPr>
              <a:t>SDG 9 – Industry, Innovation, and Infrastructure</a:t>
            </a:r>
          </a:p>
          <a:p>
            <a:pPr algn="l" marL="453390" indent="-226695" lvl="1">
              <a:lnSpc>
                <a:spcPts val="2940"/>
              </a:lnSpc>
              <a:buFont typeface="Arial"/>
              <a:buChar char="•"/>
            </a:pPr>
            <a:r>
              <a:rPr lang="en-US" sz="2100">
                <a:solidFill>
                  <a:srgbClr val="2D3880"/>
                </a:solidFill>
                <a:latin typeface="Canva Sans"/>
                <a:ea typeface="Canva Sans"/>
                <a:cs typeface="Canva Sans"/>
                <a:sym typeface="Canva Sans"/>
              </a:rPr>
              <a:t> Utilizes IoT and AR technologies to build intelligent infrastructure for environmental monitoring.</a:t>
            </a:r>
          </a:p>
          <a:p>
            <a:pPr algn="l" marL="453390" indent="-226695" lvl="1">
              <a:lnSpc>
                <a:spcPts val="2940"/>
              </a:lnSpc>
              <a:buFont typeface="Arial"/>
              <a:buChar char="•"/>
            </a:pPr>
            <a:r>
              <a:rPr lang="en-US" sz="2100">
                <a:solidFill>
                  <a:srgbClr val="2D3880"/>
                </a:solidFill>
                <a:latin typeface="Canva Sans"/>
                <a:ea typeface="Canva Sans"/>
                <a:cs typeface="Canva Sans"/>
                <a:sym typeface="Canva Sans"/>
              </a:rPr>
              <a:t>SDG 11 – Sustainable Cities and Communities</a:t>
            </a:r>
          </a:p>
          <a:p>
            <a:pPr algn="l" marL="453390" indent="-226695" lvl="1">
              <a:lnSpc>
                <a:spcPts val="2940"/>
              </a:lnSpc>
              <a:buFont typeface="Arial"/>
              <a:buChar char="•"/>
            </a:pPr>
            <a:r>
              <a:rPr lang="en-US" sz="2100">
                <a:solidFill>
                  <a:srgbClr val="2D3880"/>
                </a:solidFill>
                <a:latin typeface="Canva Sans"/>
                <a:ea typeface="Canva Sans"/>
                <a:cs typeface="Canva Sans"/>
                <a:sym typeface="Canva Sans"/>
              </a:rPr>
              <a:t> Enhances resource monitoring systems for smart urban and rural planning.</a:t>
            </a:r>
          </a:p>
          <a:p>
            <a:pPr algn="l" marL="453390" indent="-226695" lvl="1">
              <a:lnSpc>
                <a:spcPts val="2940"/>
              </a:lnSpc>
              <a:buFont typeface="Arial"/>
              <a:buChar char="•"/>
            </a:pPr>
            <a:r>
              <a:rPr lang="en-US" sz="2100">
                <a:solidFill>
                  <a:srgbClr val="2D3880"/>
                </a:solidFill>
                <a:latin typeface="Canva Sans"/>
                <a:ea typeface="Canva Sans"/>
                <a:cs typeface="Canva Sans"/>
                <a:sym typeface="Canva Sans"/>
              </a:rPr>
              <a:t>SDG 13 – Climate Action</a:t>
            </a:r>
          </a:p>
          <a:p>
            <a:pPr algn="l" marL="453390" indent="-226695" lvl="1">
              <a:lnSpc>
                <a:spcPts val="2940"/>
              </a:lnSpc>
              <a:buFont typeface="Arial"/>
              <a:buChar char="•"/>
            </a:pPr>
            <a:r>
              <a:rPr lang="en-US" sz="2100">
                <a:solidFill>
                  <a:srgbClr val="2D3880"/>
                </a:solidFill>
                <a:latin typeface="Canva Sans"/>
                <a:ea typeface="Canva Sans"/>
                <a:cs typeface="Canva Sans"/>
                <a:sym typeface="Canva Sans"/>
              </a:rPr>
              <a:t> Supports water conservation and climate resilience by enabling early detection  </a:t>
            </a:r>
          </a:p>
          <a:p>
            <a:pPr algn="l">
              <a:lnSpc>
                <a:spcPts val="2940"/>
              </a:lnSpc>
            </a:pPr>
            <a:r>
              <a:rPr lang="en-US" sz="2100">
                <a:solidFill>
                  <a:srgbClr val="2D3880"/>
                </a:solidFill>
                <a:latin typeface="Canva Sans"/>
                <a:ea typeface="Canva Sans"/>
                <a:cs typeface="Canva Sans"/>
                <a:sym typeface="Canva Sans"/>
              </a:rPr>
              <a:t>        </a:t>
            </a:r>
            <a:r>
              <a:rPr lang="en-US" sz="2100">
                <a:solidFill>
                  <a:srgbClr val="2D3880"/>
                </a:solidFill>
                <a:latin typeface="Canva Sans"/>
                <a:ea typeface="Canva Sans"/>
                <a:cs typeface="Canva Sans"/>
                <a:sym typeface="Canva Sans"/>
              </a:rPr>
              <a:t>of</a:t>
            </a:r>
            <a:r>
              <a:rPr lang="en-US" sz="2100">
                <a:solidFill>
                  <a:srgbClr val="2D3880"/>
                </a:solidFill>
                <a:latin typeface="Canva Sans"/>
                <a:ea typeface="Canva Sans"/>
                <a:cs typeface="Canva Sans"/>
                <a:sym typeface="Canva Sans"/>
              </a:rPr>
              <a:t>  </a:t>
            </a:r>
            <a:r>
              <a:rPr lang="en-US" sz="2100">
                <a:solidFill>
                  <a:srgbClr val="2D3880"/>
                </a:solidFill>
                <a:latin typeface="Canva Sans"/>
                <a:ea typeface="Canva Sans"/>
                <a:cs typeface="Canva Sans"/>
                <a:sym typeface="Canva Sans"/>
              </a:rPr>
              <a:t>abnormal water levels.</a:t>
            </a:r>
          </a:p>
          <a:p>
            <a:pPr algn="l">
              <a:lnSpc>
                <a:spcPts val="2940"/>
              </a:lnSpc>
              <a:spcBef>
                <a:spcPct val="0"/>
              </a:spcBef>
            </a:pPr>
          </a:p>
        </p:txBody>
      </p:sp>
      <p:sp>
        <p:nvSpPr>
          <p:cNvPr name="Freeform 7" id="7"/>
          <p:cNvSpPr/>
          <p:nvPr/>
        </p:nvSpPr>
        <p:spPr>
          <a:xfrm flipH="false" flipV="false" rot="0">
            <a:off x="-552767" y="8025769"/>
            <a:ext cx="18691357" cy="18691357"/>
          </a:xfrm>
          <a:custGeom>
            <a:avLst/>
            <a:gdLst/>
            <a:ahLst/>
            <a:cxnLst/>
            <a:rect r="r" b="b" t="t" l="l"/>
            <a:pathLst>
              <a:path h="18691357" w="18691357">
                <a:moveTo>
                  <a:pt x="0" y="0"/>
                </a:moveTo>
                <a:lnTo>
                  <a:pt x="18691357" y="0"/>
                </a:lnTo>
                <a:lnTo>
                  <a:pt x="18691357" y="18691357"/>
                </a:lnTo>
                <a:lnTo>
                  <a:pt x="0" y="186913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158413" y="4306823"/>
            <a:ext cx="5980177" cy="5980177"/>
          </a:xfrm>
          <a:custGeom>
            <a:avLst/>
            <a:gdLst/>
            <a:ahLst/>
            <a:cxnLst/>
            <a:rect r="r" b="b" t="t" l="l"/>
            <a:pathLst>
              <a:path h="5980177" w="5980177">
                <a:moveTo>
                  <a:pt x="0" y="0"/>
                </a:moveTo>
                <a:lnTo>
                  <a:pt x="5980177" y="0"/>
                </a:lnTo>
                <a:lnTo>
                  <a:pt x="5980177" y="5980177"/>
                </a:lnTo>
                <a:lnTo>
                  <a:pt x="0" y="5980177"/>
                </a:lnTo>
                <a:lnTo>
                  <a:pt x="0" y="0"/>
                </a:lnTo>
                <a:close/>
              </a:path>
            </a:pathLst>
          </a:custGeom>
          <a:blipFill>
            <a:blip r:embed="rId5"/>
            <a:stretch>
              <a:fillRect l="0" t="0" r="0" b="0"/>
            </a:stretch>
          </a:blipFill>
        </p:spPr>
      </p:sp>
      <p:sp>
        <p:nvSpPr>
          <p:cNvPr name="TextBox 9" id="9"/>
          <p:cNvSpPr txBox="true"/>
          <p:nvPr/>
        </p:nvSpPr>
        <p:spPr>
          <a:xfrm rot="0">
            <a:off x="-4867077" y="510134"/>
            <a:ext cx="21564137" cy="1357555"/>
          </a:xfrm>
          <a:prstGeom prst="rect">
            <a:avLst/>
          </a:prstGeom>
        </p:spPr>
        <p:txBody>
          <a:bodyPr anchor="t" rtlCol="false" tIns="0" lIns="0" bIns="0" rIns="0">
            <a:spAutoFit/>
          </a:bodyPr>
          <a:lstStyle/>
          <a:p>
            <a:pPr algn="ctr">
              <a:lnSpc>
                <a:spcPts val="5499"/>
              </a:lnSpc>
            </a:pPr>
            <a:r>
              <a:rPr lang="en-US" sz="3927">
                <a:solidFill>
                  <a:srgbClr val="2D3880"/>
                </a:solidFill>
                <a:latin typeface="Libre Baskerville"/>
                <a:ea typeface="Libre Baskerville"/>
                <a:cs typeface="Libre Baskerville"/>
                <a:sym typeface="Libre Baskerville"/>
              </a:rPr>
              <a:t>Relevance to Sustainable Development </a:t>
            </a:r>
          </a:p>
          <a:p>
            <a:pPr algn="ctr">
              <a:lnSpc>
                <a:spcPts val="5499"/>
              </a:lnSpc>
              <a:spcBef>
                <a:spcPct val="0"/>
              </a:spcBef>
            </a:pPr>
            <a:r>
              <a:rPr lang="en-US" sz="3927">
                <a:solidFill>
                  <a:srgbClr val="2D3880"/>
                </a:solidFill>
                <a:latin typeface="Libre Baskerville"/>
                <a:ea typeface="Libre Baskerville"/>
                <a:cs typeface="Libre Baskerville"/>
                <a:sym typeface="Libre Baskerville"/>
              </a:rPr>
              <a:t>Goals (SDGs)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675811" y="-5553946"/>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grpSp>
        <p:nvGrpSpPr>
          <p:cNvPr name="Group 3" id="3"/>
          <p:cNvGrpSpPr/>
          <p:nvPr/>
        </p:nvGrpSpPr>
        <p:grpSpPr>
          <a:xfrm rot="0">
            <a:off x="12684012" y="1028700"/>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3181422"/>
            <a:ext cx="11708578" cy="5224953"/>
          </a:xfrm>
          <a:custGeom>
            <a:avLst/>
            <a:gdLst/>
            <a:ahLst/>
            <a:cxnLst/>
            <a:rect r="r" b="b" t="t" l="l"/>
            <a:pathLst>
              <a:path h="5224953" w="11708578">
                <a:moveTo>
                  <a:pt x="0" y="0"/>
                </a:moveTo>
                <a:lnTo>
                  <a:pt x="11708578" y="0"/>
                </a:lnTo>
                <a:lnTo>
                  <a:pt x="11708578" y="5224953"/>
                </a:lnTo>
                <a:lnTo>
                  <a:pt x="0" y="5224953"/>
                </a:lnTo>
                <a:lnTo>
                  <a:pt x="0" y="0"/>
                </a:lnTo>
                <a:close/>
              </a:path>
            </a:pathLst>
          </a:custGeom>
          <a:blipFill>
            <a:blip r:embed="rId3"/>
            <a:stretch>
              <a:fillRect l="0" t="0" r="0" b="0"/>
            </a:stretch>
          </a:blipFill>
        </p:spPr>
      </p:sp>
      <p:sp>
        <p:nvSpPr>
          <p:cNvPr name="Freeform 7" id="7"/>
          <p:cNvSpPr/>
          <p:nvPr/>
        </p:nvSpPr>
        <p:spPr>
          <a:xfrm flipH="false" flipV="false" rot="0">
            <a:off x="11452757" y="3231227"/>
            <a:ext cx="6097265" cy="5175148"/>
          </a:xfrm>
          <a:custGeom>
            <a:avLst/>
            <a:gdLst/>
            <a:ahLst/>
            <a:cxnLst/>
            <a:rect r="r" b="b" t="t" l="l"/>
            <a:pathLst>
              <a:path h="5175148" w="6097265">
                <a:moveTo>
                  <a:pt x="0" y="0"/>
                </a:moveTo>
                <a:lnTo>
                  <a:pt x="6097265" y="0"/>
                </a:lnTo>
                <a:lnTo>
                  <a:pt x="6097265" y="5175148"/>
                </a:lnTo>
                <a:lnTo>
                  <a:pt x="0" y="5175148"/>
                </a:lnTo>
                <a:lnTo>
                  <a:pt x="0" y="0"/>
                </a:lnTo>
                <a:close/>
              </a:path>
            </a:pathLst>
          </a:custGeom>
          <a:blipFill>
            <a:blip r:embed="rId4"/>
            <a:stretch>
              <a:fillRect l="0" t="0" r="0" b="0"/>
            </a:stretch>
          </a:blipFill>
        </p:spPr>
      </p:sp>
      <p:sp>
        <p:nvSpPr>
          <p:cNvPr name="TextBox 8" id="8"/>
          <p:cNvSpPr txBox="true"/>
          <p:nvPr/>
        </p:nvSpPr>
        <p:spPr>
          <a:xfrm rot="0">
            <a:off x="546792" y="1407907"/>
            <a:ext cx="9570975" cy="638310"/>
          </a:xfrm>
          <a:prstGeom prst="rect">
            <a:avLst/>
          </a:prstGeom>
        </p:spPr>
        <p:txBody>
          <a:bodyPr anchor="t" rtlCol="false" tIns="0" lIns="0" bIns="0" rIns="0">
            <a:spAutoFit/>
          </a:bodyPr>
          <a:lstStyle/>
          <a:p>
            <a:pPr algn="ctr">
              <a:lnSpc>
                <a:spcPts val="5268"/>
              </a:lnSpc>
              <a:spcBef>
                <a:spcPct val="0"/>
              </a:spcBef>
            </a:pPr>
            <a:r>
              <a:rPr lang="en-US" sz="3763">
                <a:solidFill>
                  <a:srgbClr val="2D3880"/>
                </a:solidFill>
                <a:latin typeface="Libre Baskerville"/>
                <a:ea typeface="Libre Baskerville"/>
                <a:cs typeface="Libre Baskerville"/>
                <a:sym typeface="Libre Baskerville"/>
              </a:rPr>
              <a:t>Proposed System/Architecture</a:t>
            </a:r>
          </a:p>
        </p:txBody>
      </p:sp>
      <p:grpSp>
        <p:nvGrpSpPr>
          <p:cNvPr name="Group 9" id="9"/>
          <p:cNvGrpSpPr/>
          <p:nvPr/>
        </p:nvGrpSpPr>
        <p:grpSpPr>
          <a:xfrm rot="0">
            <a:off x="17686119" y="4242465"/>
            <a:ext cx="753561" cy="7535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911219" y="7457731"/>
            <a:ext cx="753561" cy="75356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0955017" y="-192012"/>
            <a:ext cx="753561" cy="75356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4297923" y="8762999"/>
            <a:ext cx="2068711" cy="495301"/>
          </a:xfrm>
          <a:prstGeom prst="rect">
            <a:avLst/>
          </a:prstGeom>
        </p:spPr>
        <p:txBody>
          <a:bodyPr anchor="t" rtlCol="false" tIns="0" lIns="0" bIns="0" rIns="0">
            <a:spAutoFit/>
          </a:bodyPr>
          <a:lstStyle/>
          <a:p>
            <a:pPr algn="ctr">
              <a:lnSpc>
                <a:spcPts val="4199"/>
              </a:lnSpc>
              <a:spcBef>
                <a:spcPct val="0"/>
              </a:spcBef>
            </a:pPr>
            <a:r>
              <a:rPr lang="en-US" sz="2999">
                <a:solidFill>
                  <a:srgbClr val="2D3880"/>
                </a:solidFill>
                <a:latin typeface="Open Sans Extra Bold"/>
                <a:ea typeface="Open Sans Extra Bold"/>
                <a:cs typeface="Open Sans Extra Bold"/>
                <a:sym typeface="Open Sans Extra Bold"/>
              </a:rPr>
              <a:t>Flow chart</a:t>
            </a:r>
          </a:p>
        </p:txBody>
      </p:sp>
      <p:sp>
        <p:nvSpPr>
          <p:cNvPr name="TextBox 19" id="19"/>
          <p:cNvSpPr txBox="true"/>
          <p:nvPr/>
        </p:nvSpPr>
        <p:spPr>
          <a:xfrm rot="0">
            <a:off x="12656456" y="8762999"/>
            <a:ext cx="3689866" cy="495301"/>
          </a:xfrm>
          <a:prstGeom prst="rect">
            <a:avLst/>
          </a:prstGeom>
        </p:spPr>
        <p:txBody>
          <a:bodyPr anchor="t" rtlCol="false" tIns="0" lIns="0" bIns="0" rIns="0">
            <a:spAutoFit/>
          </a:bodyPr>
          <a:lstStyle/>
          <a:p>
            <a:pPr algn="ctr">
              <a:lnSpc>
                <a:spcPts val="4199"/>
              </a:lnSpc>
              <a:spcBef>
                <a:spcPct val="0"/>
              </a:spcBef>
            </a:pPr>
            <a:r>
              <a:rPr lang="en-US" sz="2999">
                <a:solidFill>
                  <a:srgbClr val="2D3880"/>
                </a:solidFill>
                <a:latin typeface="Open Sans Extra Bold"/>
                <a:ea typeface="Open Sans Extra Bold"/>
                <a:cs typeface="Open Sans Extra Bold"/>
                <a:sym typeface="Open Sans Extra Bold"/>
              </a:rPr>
              <a:t>Heirarchy in Unity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DAGgJc1mKRo</dc:identifier>
  <dcterms:modified xsi:type="dcterms:W3CDTF">2011-08-01T06:04:30Z</dcterms:modified>
  <cp:revision>1</cp:revision>
  <dc:title>Water level monitoring using Augmented Reality</dc:title>
</cp:coreProperties>
</file>